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72" r:id="rId5"/>
    <p:sldId id="273" r:id="rId6"/>
    <p:sldId id="268" r:id="rId7"/>
    <p:sldId id="262" r:id="rId8"/>
    <p:sldId id="274" r:id="rId9"/>
    <p:sldId id="278" r:id="rId10"/>
    <p:sldId id="277" r:id="rId11"/>
    <p:sldId id="263" r:id="rId12"/>
    <p:sldId id="275" r:id="rId13"/>
    <p:sldId id="269" r:id="rId14"/>
    <p:sldId id="264" r:id="rId15"/>
    <p:sldId id="25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6AA"/>
    <a:srgbClr val="2603BD"/>
    <a:srgbClr val="3D2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82" y="173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BD661-55E4-4D97-A306-CD70AE495A54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AC231-64A1-4F43-A944-B1C8EA2783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9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6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7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2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3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82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AC231-64A1-4F43-A944-B1C8EA2783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37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336AF-8F92-443D-8556-600F64D6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39405F-4381-4219-8CE4-8B2CB1005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90C82-17B8-4605-8D21-CB617E16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6F77-3205-4DCD-88C9-49136358076A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27B55-C31D-4ECF-9D09-69B51D69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21481-1882-49F8-BB19-DC0401F8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2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122C4-8F62-4F0A-BDC1-84C9540A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B5995F-4F23-4762-A676-AECC78AB6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D8F8F-7EE4-4214-B440-0DB75E9A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20CC0-907B-473F-AEB2-FE4C7535FA22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A27C1-9F3A-4621-8A7A-08B3761D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725D9-D5AE-40CE-93AE-E1338E56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6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93B129-A380-445D-9710-62CE46CA5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1A71C8-0566-4395-B30D-C9FF08F7D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4DC68-3EF6-4DA6-93BD-6128E2E8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231BF-9CA8-49D4-8060-EB7C348F013D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D116D7-C11B-4094-963A-47BB6559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9F127-6BCF-4FED-A4B5-116D0F23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95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E7F48-5EBF-49CD-B13C-E8611462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9076A-C560-41AD-BFED-E5250A00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A04D2-1D5C-4703-ACFB-E720FA66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5403-EDAE-4677-95C4-58D4B1D924AD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E9BB9-2075-4FE7-AA4D-71C01728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AF3C4E-B0B7-4342-9C6B-58DFCDAF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0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0F1F1-F2A0-4417-ACCD-51F14271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C10A82-A3F0-406C-8285-B224A8487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B9C95E-E1C6-44C3-A453-B7346616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AEEF-E2E0-42B4-B670-694454182AB4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745AFA-AE5B-4188-ADAE-F993BC84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7B0062-FBF7-4E06-B8E3-A8BFA260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8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ABD71-7B33-48BD-95EC-B6730097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D1F9C-6093-47BF-AEBA-7C2DB0C9A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A5F4F3-29C4-4EB9-822F-3224BF979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57ECB6-BC79-45CF-8C29-BAAB7A13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1920-17C5-4293-8857-BA4C735F502C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FE3943-E9AF-4E6D-8CDF-DE308DD3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589629-2734-4B16-B68D-9C3FE970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8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386D8-202D-4AAD-AA97-91F62859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01C57D-3DD8-47A9-871F-18CCA7C2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933F69-E6CD-437F-ABF2-73AEC6D51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97E96B-3816-4844-AC31-D5DF3E67F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CDC4CC-4B24-4565-B8A1-717DD977C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860E04-EF5F-4B0C-B832-856F6464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1D74-E336-4452-8CF4-46328933BABA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A80996-42A9-47E1-8E4C-9EE8905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C3A83F-2E08-4F7B-95AB-B832C295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E116A-C9BB-4523-92A1-F85779AE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7A8591-E1BA-4B5D-B9DA-D880186C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82651-9AC6-4691-AA9E-8E32E195A823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EAFA49-DAD3-4503-94D0-E38A85E7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8A53B5-E751-45F2-83FA-0B6B53C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30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A68F72-B0E6-49D4-8017-382BCA31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8267-C5A6-465B-B4D9-87D013E6B56E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464789-41BB-4988-888C-86DA6DF3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BB6547-743C-49B0-9B16-66454D6A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8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3966F-DE5D-4F70-9F87-2B566402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15E64-29A7-468E-94C5-9538CF307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C3A41B-184F-43E9-A05A-431E58897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989B66-93EE-4BFE-895E-E4C985AC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49E4-8415-4F2D-BA3A-7DF945035154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D9DB3-1C90-48F4-B8E1-67D194CA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54BC0A-43E0-40C8-90CE-F543B592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E3F23-321C-4A1B-A3C1-C5B735C4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0660FA-9CD8-45F8-913A-2079F37FA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CA3A23-63D2-4DFB-ADBD-A9E4C252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05817B-AF9B-482C-B3B0-F7C84D333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0F9BA-83DF-4C15-B1F0-561065962272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8DCE3-E44F-4178-91E2-F742B104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B80CF5-9E76-4F74-A53A-B36DC4D5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7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9E39CF-8F15-46B7-B98C-D6D7C06D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C085BC-FD81-4924-AABE-837D671B4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F6D062-9F6B-4C6B-9490-9D63B930E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76F39-61CC-4D4F-A957-D0D4E648CCE3}" type="datetime1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9BC27F-85D1-40E8-91EB-E028C8079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8AF57-1BFB-401E-8D28-38B3DBAD9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4DAA4-075C-4E74-9455-8A32532A7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8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jpg"/><Relationship Id="rId18" Type="http://schemas.openxmlformats.org/officeDocument/2006/relationships/image" Target="../media/image29.jpg"/><Relationship Id="rId26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2.jp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8.jpg"/><Relationship Id="rId25" Type="http://schemas.openxmlformats.org/officeDocument/2006/relationships/image" Target="../media/image36.jpg"/><Relationship Id="rId2" Type="http://schemas.openxmlformats.org/officeDocument/2006/relationships/tags" Target="../tags/tag2.xml"/><Relationship Id="rId16" Type="http://schemas.openxmlformats.org/officeDocument/2006/relationships/image" Target="../media/image27.png"/><Relationship Id="rId20" Type="http://schemas.openxmlformats.org/officeDocument/2006/relationships/image" Target="../media/image31.jpg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openxmlformats.org/officeDocument/2006/relationships/image" Target="../media/image18.jpg"/><Relationship Id="rId24" Type="http://schemas.openxmlformats.org/officeDocument/2006/relationships/image" Target="../media/image35.jpg"/><Relationship Id="rId5" Type="http://schemas.openxmlformats.org/officeDocument/2006/relationships/image" Target="../media/image4.jpg"/><Relationship Id="rId15" Type="http://schemas.openxmlformats.org/officeDocument/2006/relationships/image" Target="../media/image26.jpg"/><Relationship Id="rId23" Type="http://schemas.openxmlformats.org/officeDocument/2006/relationships/image" Target="../media/image34.jpg"/><Relationship Id="rId10" Type="http://schemas.openxmlformats.org/officeDocument/2006/relationships/image" Target="../media/image21.png"/><Relationship Id="rId19" Type="http://schemas.openxmlformats.org/officeDocument/2006/relationships/image" Target="../media/image30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Relationship Id="rId22" Type="http://schemas.openxmlformats.org/officeDocument/2006/relationships/image" Target="../media/image33.jpg"/><Relationship Id="rId27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12" Type="http://schemas.openxmlformats.org/officeDocument/2006/relationships/image" Target="../media/image4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9.jpeg"/><Relationship Id="rId10" Type="http://schemas.openxmlformats.org/officeDocument/2006/relationships/image" Target="../media/image30.jpg"/><Relationship Id="rId4" Type="http://schemas.openxmlformats.org/officeDocument/2006/relationships/image" Target="../media/image26.jp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9.jpeg"/><Relationship Id="rId7" Type="http://schemas.openxmlformats.org/officeDocument/2006/relationships/image" Target="../media/image31.jpg"/><Relationship Id="rId12" Type="http://schemas.openxmlformats.org/officeDocument/2006/relationships/image" Target="../media/image4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40.jpeg"/><Relationship Id="rId5" Type="http://schemas.openxmlformats.org/officeDocument/2006/relationships/image" Target="../media/image28.jpg"/><Relationship Id="rId10" Type="http://schemas.openxmlformats.org/officeDocument/2006/relationships/image" Target="../media/image34.jpg"/><Relationship Id="rId4" Type="http://schemas.openxmlformats.org/officeDocument/2006/relationships/image" Target="../media/image27.png"/><Relationship Id="rId9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9DE43F8-7CF4-4411-8D65-8B4F65061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335" y="353846"/>
            <a:ext cx="10884309" cy="257671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  <a:t>Towards Unsupervised Crowd Counting via Regression-Detection Bi-knowledge Transfer</a:t>
            </a:r>
            <a:endParaRPr lang="zh-CN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16">
            <a:extLst>
              <a:ext uri="{FF2B5EF4-FFF2-40B4-BE49-F238E27FC236}">
                <a16:creationId xmlns:a16="http://schemas.microsoft.com/office/drawing/2014/main" id="{52E19BAB-D6E9-4AC7-A40C-B34D1AF3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43" y="5134205"/>
            <a:ext cx="1557175" cy="140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207AD597-091F-440F-BB60-BF7CE27342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12490" y="2707301"/>
            <a:ext cx="9144000" cy="1655762"/>
          </a:xfrm>
        </p:spPr>
        <p:txBody>
          <a:bodyPr>
            <a:normAutofit fontScale="70000" lnSpcReduction="20000"/>
          </a:bodyPr>
          <a:lstStyle/>
          <a:p>
            <a:pPr eaLnBrk="1" hangingPunct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Yuting Liu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 Zheng Wang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Miaojing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Shi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Shin'ichi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Satoh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Qijun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Zhao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Hongyu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Yang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eaLnBrk="1" hangingPunct="1"/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College of Computer Science, Sichuan University,</a:t>
            </a:r>
          </a:p>
          <a:p>
            <a:pPr eaLnBrk="1" hangingPunct="1"/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National Institute of Informatics, </a:t>
            </a:r>
            <a:r>
              <a:rPr lang="en-US" altLang="zh-CN" sz="2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King's College London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144FA9-945D-4A01-BF4C-4C115CCE2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51" y="5047625"/>
            <a:ext cx="1250840" cy="158231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B95244C-19F8-415F-8062-873D16401FB7}"/>
              </a:ext>
            </a:extLst>
          </p:cNvPr>
          <p:cNvGrpSpPr/>
          <p:nvPr/>
        </p:nvGrpSpPr>
        <p:grpSpPr>
          <a:xfrm>
            <a:off x="6977624" y="5185689"/>
            <a:ext cx="1917470" cy="1357671"/>
            <a:chOff x="10136879" y="5207679"/>
            <a:chExt cx="1917470" cy="135767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977484-02CE-4D5C-8F55-5DD3750A8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51"/>
            <a:stretch/>
          </p:blipFill>
          <p:spPr>
            <a:xfrm>
              <a:off x="10547014" y="5207679"/>
              <a:ext cx="1097200" cy="65309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B8D6518-8B40-45EE-B18C-62F20D0D9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9"/>
            <a:stretch/>
          </p:blipFill>
          <p:spPr>
            <a:xfrm>
              <a:off x="10136879" y="5927007"/>
              <a:ext cx="1917470" cy="638343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5478EEAA-95E5-4410-BB29-826DD45BD9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174F684A-6635-411E-8B31-E59A610E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1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2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Our Approach: 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Reg-Det bi-knowledge transfer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030FA-22FC-4B88-A472-3A79C48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6" name="Google Shape;79;p13">
            <a:extLst>
              <a:ext uri="{FF2B5EF4-FFF2-40B4-BE49-F238E27FC236}">
                <a16:creationId xmlns:a16="http://schemas.microsoft.com/office/drawing/2014/main" id="{D1F058AF-0D0B-440C-B166-A446D8855C82}"/>
              </a:ext>
            </a:extLst>
          </p:cNvPr>
          <p:cNvSpPr/>
          <p:nvPr/>
        </p:nvSpPr>
        <p:spPr>
          <a:xfrm>
            <a:off x="9568335" y="2888890"/>
            <a:ext cx="1411454" cy="677319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80;p13">
            <a:extLst>
              <a:ext uri="{FF2B5EF4-FFF2-40B4-BE49-F238E27FC236}">
                <a16:creationId xmlns:a16="http://schemas.microsoft.com/office/drawing/2014/main" id="{84042818-8641-4E97-AEC6-AC9230DE30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455" y="2045702"/>
            <a:ext cx="1177317" cy="104403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81;p13">
            <a:extLst>
              <a:ext uri="{FF2B5EF4-FFF2-40B4-BE49-F238E27FC236}">
                <a16:creationId xmlns:a16="http://schemas.microsoft.com/office/drawing/2014/main" id="{F14B1257-2BF9-4580-8751-D2B3D681F387}"/>
              </a:ext>
            </a:extLst>
          </p:cNvPr>
          <p:cNvSpPr txBox="1"/>
          <p:nvPr/>
        </p:nvSpPr>
        <p:spPr>
          <a:xfrm>
            <a:off x="2132165" y="2900876"/>
            <a:ext cx="1129007" cy="3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RegNet </a:t>
            </a:r>
            <a:r>
              <a:rPr lang="zh-CN" sz="13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82;p13">
            <a:extLst>
              <a:ext uri="{FF2B5EF4-FFF2-40B4-BE49-F238E27FC236}">
                <a16:creationId xmlns:a16="http://schemas.microsoft.com/office/drawing/2014/main" id="{E197E296-3040-47FE-9903-A217F763368F}"/>
              </a:ext>
            </a:extLst>
          </p:cNvPr>
          <p:cNvSpPr/>
          <p:nvPr/>
        </p:nvSpPr>
        <p:spPr>
          <a:xfrm rot="20079677">
            <a:off x="1774110" y="2684070"/>
            <a:ext cx="285714" cy="2667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83;p13">
            <a:extLst>
              <a:ext uri="{FF2B5EF4-FFF2-40B4-BE49-F238E27FC236}">
                <a16:creationId xmlns:a16="http://schemas.microsoft.com/office/drawing/2014/main" id="{8BA621EC-9DE6-4946-A6D0-C39A08117DED}"/>
              </a:ext>
            </a:extLst>
          </p:cNvPr>
          <p:cNvSpPr/>
          <p:nvPr/>
        </p:nvSpPr>
        <p:spPr>
          <a:xfrm>
            <a:off x="3291935" y="2587704"/>
            <a:ext cx="155874" cy="2532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84;p13">
            <a:extLst>
              <a:ext uri="{FF2B5EF4-FFF2-40B4-BE49-F238E27FC236}">
                <a16:creationId xmlns:a16="http://schemas.microsoft.com/office/drawing/2014/main" id="{CD43D258-E8A4-4EC1-AD1F-BEBD1D4B33E2}"/>
              </a:ext>
            </a:extLst>
          </p:cNvPr>
          <p:cNvSpPr/>
          <p:nvPr/>
        </p:nvSpPr>
        <p:spPr>
          <a:xfrm>
            <a:off x="3291935" y="4305687"/>
            <a:ext cx="155874" cy="2532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85;p13">
            <a:extLst>
              <a:ext uri="{FF2B5EF4-FFF2-40B4-BE49-F238E27FC236}">
                <a16:creationId xmlns:a16="http://schemas.microsoft.com/office/drawing/2014/main" id="{548CA0E2-3A03-4928-8C69-5ABB2C6AEF87}"/>
              </a:ext>
            </a:extLst>
          </p:cNvPr>
          <p:cNvSpPr/>
          <p:nvPr/>
        </p:nvSpPr>
        <p:spPr>
          <a:xfrm rot="1558138">
            <a:off x="1774571" y="4031990"/>
            <a:ext cx="285489" cy="267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6;p13">
            <a:extLst>
              <a:ext uri="{FF2B5EF4-FFF2-40B4-BE49-F238E27FC236}">
                <a16:creationId xmlns:a16="http://schemas.microsoft.com/office/drawing/2014/main" id="{A8C548C3-117F-42BE-9526-4029B87B14D7}"/>
              </a:ext>
            </a:extLst>
          </p:cNvPr>
          <p:cNvSpPr/>
          <p:nvPr/>
        </p:nvSpPr>
        <p:spPr>
          <a:xfrm>
            <a:off x="5248937" y="2498826"/>
            <a:ext cx="1057907" cy="47481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 </a:t>
            </a:r>
            <a:endParaRPr sz="1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87;p13">
            <a:extLst>
              <a:ext uri="{FF2B5EF4-FFF2-40B4-BE49-F238E27FC236}">
                <a16:creationId xmlns:a16="http://schemas.microsoft.com/office/drawing/2014/main" id="{ABD0906A-B931-4FF8-ADCE-5A570600A6CA}"/>
              </a:ext>
            </a:extLst>
          </p:cNvPr>
          <p:cNvSpPr/>
          <p:nvPr/>
        </p:nvSpPr>
        <p:spPr>
          <a:xfrm>
            <a:off x="5253577" y="4200208"/>
            <a:ext cx="1057907" cy="474813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</a:t>
            </a:r>
            <a:endParaRPr sz="14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88;p13">
            <a:extLst>
              <a:ext uri="{FF2B5EF4-FFF2-40B4-BE49-F238E27FC236}">
                <a16:creationId xmlns:a16="http://schemas.microsoft.com/office/drawing/2014/main" id="{E2C1F878-7425-4B01-8D8A-E7DE181F6D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5" y="3008988"/>
            <a:ext cx="1425632" cy="8779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" name="Google Shape;89;p13">
            <a:extLst>
              <a:ext uri="{FF2B5EF4-FFF2-40B4-BE49-F238E27FC236}">
                <a16:creationId xmlns:a16="http://schemas.microsoft.com/office/drawing/2014/main" id="{A2C3F14B-559F-4755-BBE8-D9546D040B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455" y="3793605"/>
            <a:ext cx="1177317" cy="104403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E3D2FB76-FD38-43EC-852C-E0B73F1FAA00}"/>
              </a:ext>
            </a:extLst>
          </p:cNvPr>
          <p:cNvSpPr txBox="1"/>
          <p:nvPr/>
        </p:nvSpPr>
        <p:spPr>
          <a:xfrm>
            <a:off x="2132155" y="4608423"/>
            <a:ext cx="1129007" cy="377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DetNet </a:t>
            </a:r>
            <a:r>
              <a:rPr lang="zh-CN" sz="1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91;p13">
            <a:extLst>
              <a:ext uri="{FF2B5EF4-FFF2-40B4-BE49-F238E27FC236}">
                <a16:creationId xmlns:a16="http://schemas.microsoft.com/office/drawing/2014/main" id="{87154DA9-24CB-4580-9D36-C4586A2247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248" y="2285594"/>
            <a:ext cx="1425627" cy="87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92;p13">
            <a:extLst>
              <a:ext uri="{FF2B5EF4-FFF2-40B4-BE49-F238E27FC236}">
                <a16:creationId xmlns:a16="http://schemas.microsoft.com/office/drawing/2014/main" id="{C0F6907C-30EE-4DE4-B5AC-DDA9FC58161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6252" y="4003580"/>
            <a:ext cx="1425632" cy="87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93;p13">
            <a:extLst>
              <a:ext uri="{FF2B5EF4-FFF2-40B4-BE49-F238E27FC236}">
                <a16:creationId xmlns:a16="http://schemas.microsoft.com/office/drawing/2014/main" id="{2058FFED-D897-42DF-83C5-22EC2EB60DF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640" y="2281016"/>
            <a:ext cx="1425627" cy="87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94;p13">
            <a:extLst>
              <a:ext uri="{FF2B5EF4-FFF2-40B4-BE49-F238E27FC236}">
                <a16:creationId xmlns:a16="http://schemas.microsoft.com/office/drawing/2014/main" id="{3E34E14F-9560-4A22-BA84-3F31C204D3C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4149" y="3998992"/>
            <a:ext cx="1425627" cy="87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95;p13">
            <a:extLst>
              <a:ext uri="{FF2B5EF4-FFF2-40B4-BE49-F238E27FC236}">
                <a16:creationId xmlns:a16="http://schemas.microsoft.com/office/drawing/2014/main" id="{C2A5EB9C-8425-43E8-AF19-3086895B183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7416" y="2929867"/>
            <a:ext cx="639107" cy="59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96;p13">
            <a:extLst>
              <a:ext uri="{FF2B5EF4-FFF2-40B4-BE49-F238E27FC236}">
                <a16:creationId xmlns:a16="http://schemas.microsoft.com/office/drawing/2014/main" id="{FF06AECA-BAE7-4EBC-B99B-52758E03D1A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87326" y="2929867"/>
            <a:ext cx="639107" cy="59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97;p13">
            <a:extLst>
              <a:ext uri="{FF2B5EF4-FFF2-40B4-BE49-F238E27FC236}">
                <a16:creationId xmlns:a16="http://schemas.microsoft.com/office/drawing/2014/main" id="{FEC40D96-3B5B-414D-B6A9-97ECE85431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31261" y="3686367"/>
            <a:ext cx="639107" cy="59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98;p13">
            <a:extLst>
              <a:ext uri="{FF2B5EF4-FFF2-40B4-BE49-F238E27FC236}">
                <a16:creationId xmlns:a16="http://schemas.microsoft.com/office/drawing/2014/main" id="{D9D6514D-F897-46ED-B667-1B28CD9C50C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91431" y="3681566"/>
            <a:ext cx="639107" cy="5952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99;p13">
            <a:extLst>
              <a:ext uri="{FF2B5EF4-FFF2-40B4-BE49-F238E27FC236}">
                <a16:creationId xmlns:a16="http://schemas.microsoft.com/office/drawing/2014/main" id="{DE8A875C-DDC4-4AAA-A09A-4469B912FFF1}"/>
              </a:ext>
            </a:extLst>
          </p:cNvPr>
          <p:cNvSpPr/>
          <p:nvPr/>
        </p:nvSpPr>
        <p:spPr>
          <a:xfrm>
            <a:off x="7811472" y="1744773"/>
            <a:ext cx="1271598" cy="474813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 Map</a:t>
            </a:r>
            <a:endParaRPr sz="1400" b="1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400" b="1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100;p13">
            <a:extLst>
              <a:ext uri="{FF2B5EF4-FFF2-40B4-BE49-F238E27FC236}">
                <a16:creationId xmlns:a16="http://schemas.microsoft.com/office/drawing/2014/main" id="{8DF62F41-5A1C-4C81-B1CA-4359D72CE747}"/>
              </a:ext>
            </a:extLst>
          </p:cNvPr>
          <p:cNvSpPr/>
          <p:nvPr/>
        </p:nvSpPr>
        <p:spPr>
          <a:xfrm>
            <a:off x="7811504" y="4914863"/>
            <a:ext cx="1271598" cy="474813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Map</a:t>
            </a:r>
            <a:endParaRPr sz="1400" b="1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400" b="1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400" b="1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101;p13">
            <a:extLst>
              <a:ext uri="{FF2B5EF4-FFF2-40B4-BE49-F238E27FC236}">
                <a16:creationId xmlns:a16="http://schemas.microsoft.com/office/drawing/2014/main" id="{AEBAEA37-F4E4-4F5E-AFBA-92D1E11F033D}"/>
              </a:ext>
            </a:extLst>
          </p:cNvPr>
          <p:cNvSpPr/>
          <p:nvPr/>
        </p:nvSpPr>
        <p:spPr>
          <a:xfrm>
            <a:off x="9568335" y="3645384"/>
            <a:ext cx="1411454" cy="677319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102;p13">
            <a:extLst>
              <a:ext uri="{FF2B5EF4-FFF2-40B4-BE49-F238E27FC236}">
                <a16:creationId xmlns:a16="http://schemas.microsoft.com/office/drawing/2014/main" id="{1F663E71-BFE8-4B32-9C9A-F06277CA3C9C}"/>
              </a:ext>
            </a:extLst>
          </p:cNvPr>
          <p:cNvCxnSpPr>
            <a:stCxn id="68" idx="0"/>
            <a:endCxn id="76" idx="1"/>
          </p:cNvCxnSpPr>
          <p:nvPr/>
        </p:nvCxnSpPr>
        <p:spPr>
          <a:xfrm rot="10800000" flipH="1">
            <a:off x="4179061" y="1982039"/>
            <a:ext cx="3632357" cy="303556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0" name="Google Shape;103;p13">
            <a:extLst>
              <a:ext uri="{FF2B5EF4-FFF2-40B4-BE49-F238E27FC236}">
                <a16:creationId xmlns:a16="http://schemas.microsoft.com/office/drawing/2014/main" id="{81B62B2D-6D30-4F21-9180-F0F60B92C53F}"/>
              </a:ext>
            </a:extLst>
          </p:cNvPr>
          <p:cNvCxnSpPr>
            <a:stCxn id="71" idx="3"/>
            <a:endCxn id="76" idx="2"/>
          </p:cNvCxnSpPr>
          <p:nvPr/>
        </p:nvCxnSpPr>
        <p:spPr>
          <a:xfrm rot="10800000" flipH="1">
            <a:off x="8089778" y="2219737"/>
            <a:ext cx="357454" cy="2218232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1" name="Google Shape;104;p13">
            <a:extLst>
              <a:ext uri="{FF2B5EF4-FFF2-40B4-BE49-F238E27FC236}">
                <a16:creationId xmlns:a16="http://schemas.microsoft.com/office/drawing/2014/main" id="{4CD734AD-448B-468C-BD68-86F7CDCF8B04}"/>
              </a:ext>
            </a:extLst>
          </p:cNvPr>
          <p:cNvCxnSpPr>
            <a:cxnSpLocks/>
            <a:stCxn id="70" idx="3"/>
            <a:endCxn id="77" idx="0"/>
          </p:cNvCxnSpPr>
          <p:nvPr/>
        </p:nvCxnSpPr>
        <p:spPr>
          <a:xfrm>
            <a:off x="8088268" y="2719993"/>
            <a:ext cx="359017" cy="2194693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2" name="Google Shape;105;p13">
            <a:extLst>
              <a:ext uri="{FF2B5EF4-FFF2-40B4-BE49-F238E27FC236}">
                <a16:creationId xmlns:a16="http://schemas.microsoft.com/office/drawing/2014/main" id="{89B4F079-9864-433E-8EEE-B2C62F5A9AC6}"/>
              </a:ext>
            </a:extLst>
          </p:cNvPr>
          <p:cNvCxnSpPr>
            <a:stCxn id="69" idx="2"/>
            <a:endCxn id="77" idx="1"/>
          </p:cNvCxnSpPr>
          <p:nvPr/>
        </p:nvCxnSpPr>
        <p:spPr>
          <a:xfrm>
            <a:off x="4179069" y="4881532"/>
            <a:ext cx="3632357" cy="27068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" name="Google Shape;106;p13">
            <a:extLst>
              <a:ext uri="{FF2B5EF4-FFF2-40B4-BE49-F238E27FC236}">
                <a16:creationId xmlns:a16="http://schemas.microsoft.com/office/drawing/2014/main" id="{81AA2448-3C12-4E92-B474-21007C82317F}"/>
              </a:ext>
            </a:extLst>
          </p:cNvPr>
          <p:cNvSpPr/>
          <p:nvPr/>
        </p:nvSpPr>
        <p:spPr>
          <a:xfrm>
            <a:off x="3048610" y="3675615"/>
            <a:ext cx="6504706" cy="346952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4" name="Google Shape;107;p13">
            <a:extLst>
              <a:ext uri="{FF2B5EF4-FFF2-40B4-BE49-F238E27FC236}">
                <a16:creationId xmlns:a16="http://schemas.microsoft.com/office/drawing/2014/main" id="{4C236D43-9D21-4039-A3AF-8843CCE723D3}"/>
              </a:ext>
            </a:extLst>
          </p:cNvPr>
          <p:cNvSpPr/>
          <p:nvPr/>
        </p:nvSpPr>
        <p:spPr>
          <a:xfrm rot="10800000" flipH="1">
            <a:off x="3048642" y="3250600"/>
            <a:ext cx="6504706" cy="307801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85" name="Google Shape;108;p13">
            <a:extLst>
              <a:ext uri="{FF2B5EF4-FFF2-40B4-BE49-F238E27FC236}">
                <a16:creationId xmlns:a16="http://schemas.microsoft.com/office/drawing/2014/main" id="{0A8B5C71-3A66-490C-840B-B5137A5367D1}"/>
              </a:ext>
            </a:extLst>
          </p:cNvPr>
          <p:cNvCxnSpPr/>
          <p:nvPr/>
        </p:nvCxnSpPr>
        <p:spPr>
          <a:xfrm flipH="1">
            <a:off x="10264574" y="2426008"/>
            <a:ext cx="1563" cy="445595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109;p13">
            <a:extLst>
              <a:ext uri="{FF2B5EF4-FFF2-40B4-BE49-F238E27FC236}">
                <a16:creationId xmlns:a16="http://schemas.microsoft.com/office/drawing/2014/main" id="{E42BC74E-F655-434F-83CD-7BAB9D4C0BB2}"/>
              </a:ext>
            </a:extLst>
          </p:cNvPr>
          <p:cNvCxnSpPr/>
          <p:nvPr/>
        </p:nvCxnSpPr>
        <p:spPr>
          <a:xfrm rot="10800000">
            <a:off x="10265363" y="4339994"/>
            <a:ext cx="0" cy="397707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110;p13">
            <a:extLst>
              <a:ext uri="{FF2B5EF4-FFF2-40B4-BE49-F238E27FC236}">
                <a16:creationId xmlns:a16="http://schemas.microsoft.com/office/drawing/2014/main" id="{AAACACB1-1BCB-49CF-804A-E38643455D09}"/>
              </a:ext>
            </a:extLst>
          </p:cNvPr>
          <p:cNvCxnSpPr/>
          <p:nvPr/>
        </p:nvCxnSpPr>
        <p:spPr>
          <a:xfrm rot="10800000" flipH="1">
            <a:off x="9107041" y="5143170"/>
            <a:ext cx="419959" cy="446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111;p13">
            <a:extLst>
              <a:ext uri="{FF2B5EF4-FFF2-40B4-BE49-F238E27FC236}">
                <a16:creationId xmlns:a16="http://schemas.microsoft.com/office/drawing/2014/main" id="{DEA73474-0467-45AD-B97E-5FF08D92E810}"/>
              </a:ext>
            </a:extLst>
          </p:cNvPr>
          <p:cNvCxnSpPr/>
          <p:nvPr/>
        </p:nvCxnSpPr>
        <p:spPr>
          <a:xfrm rot="10800000" flipH="1">
            <a:off x="9107041" y="1984695"/>
            <a:ext cx="419959" cy="446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112;p13">
            <a:extLst>
              <a:ext uri="{FF2B5EF4-FFF2-40B4-BE49-F238E27FC236}">
                <a16:creationId xmlns:a16="http://schemas.microsoft.com/office/drawing/2014/main" id="{254F2D04-749B-473C-9696-18FBF50844C4}"/>
              </a:ext>
            </a:extLst>
          </p:cNvPr>
          <p:cNvCxnSpPr/>
          <p:nvPr/>
        </p:nvCxnSpPr>
        <p:spPr>
          <a:xfrm rot="10800000" flipH="1">
            <a:off x="6292717" y="2750871"/>
            <a:ext cx="357063" cy="284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113;p13">
            <a:extLst>
              <a:ext uri="{FF2B5EF4-FFF2-40B4-BE49-F238E27FC236}">
                <a16:creationId xmlns:a16="http://schemas.microsoft.com/office/drawing/2014/main" id="{5EFBDFF3-C1E7-469A-9F1E-35A52E957A97}"/>
              </a:ext>
            </a:extLst>
          </p:cNvPr>
          <p:cNvCxnSpPr/>
          <p:nvPr/>
        </p:nvCxnSpPr>
        <p:spPr>
          <a:xfrm rot="10800000" flipH="1">
            <a:off x="4891873" y="2750871"/>
            <a:ext cx="357063" cy="2840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14;p13">
            <a:extLst>
              <a:ext uri="{FF2B5EF4-FFF2-40B4-BE49-F238E27FC236}">
                <a16:creationId xmlns:a16="http://schemas.microsoft.com/office/drawing/2014/main" id="{7C201475-1C4D-44E7-B2DE-F6EC69C19912}"/>
              </a:ext>
            </a:extLst>
          </p:cNvPr>
          <p:cNvCxnSpPr/>
          <p:nvPr/>
        </p:nvCxnSpPr>
        <p:spPr>
          <a:xfrm rot="10800000" flipH="1">
            <a:off x="6311676" y="4435046"/>
            <a:ext cx="357063" cy="284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E3C4710C-92BA-429A-880D-847E2072465D}"/>
              </a:ext>
            </a:extLst>
          </p:cNvPr>
          <p:cNvCxnSpPr/>
          <p:nvPr/>
        </p:nvCxnSpPr>
        <p:spPr>
          <a:xfrm rot="10800000" flipH="1">
            <a:off x="4910831" y="4435046"/>
            <a:ext cx="357063" cy="284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" name="Google Shape;120;p13">
            <a:extLst>
              <a:ext uri="{FF2B5EF4-FFF2-40B4-BE49-F238E27FC236}">
                <a16:creationId xmlns:a16="http://schemas.microsoft.com/office/drawing/2014/main" id="{AC69ED97-24F1-4E66-8B10-CC4FAF9EAE8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20465" y="1547797"/>
            <a:ext cx="1428879" cy="87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21;p13">
            <a:extLst>
              <a:ext uri="{FF2B5EF4-FFF2-40B4-BE49-F238E27FC236}">
                <a16:creationId xmlns:a16="http://schemas.microsoft.com/office/drawing/2014/main" id="{972C8F75-7503-4A92-AD39-9C04B1FE622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550905" y="4713152"/>
            <a:ext cx="1428879" cy="878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78;p13">
            <a:extLst>
              <a:ext uri="{FF2B5EF4-FFF2-40B4-BE49-F238E27FC236}">
                <a16:creationId xmlns:a16="http://schemas.microsoft.com/office/drawing/2014/main" id="{362F3A74-DB45-4490-A08E-AF648E28E32A}"/>
              </a:ext>
            </a:extLst>
          </p:cNvPr>
          <p:cNvCxnSpPr>
            <a:cxnSpLocks/>
          </p:cNvCxnSpPr>
          <p:nvPr/>
        </p:nvCxnSpPr>
        <p:spPr>
          <a:xfrm flipV="1">
            <a:off x="3667078" y="6186507"/>
            <a:ext cx="788362" cy="4808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23;p13">
            <a:extLst>
              <a:ext uri="{FF2B5EF4-FFF2-40B4-BE49-F238E27FC236}">
                <a16:creationId xmlns:a16="http://schemas.microsoft.com/office/drawing/2014/main" id="{E3AA81EE-509C-4CE5-A31F-44C959B678B9}"/>
              </a:ext>
            </a:extLst>
          </p:cNvPr>
          <p:cNvSpPr txBox="1"/>
          <p:nvPr/>
        </p:nvSpPr>
        <p:spPr>
          <a:xfrm>
            <a:off x="4677105" y="5938735"/>
            <a:ext cx="4274530" cy="46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Self-supervised fine-tuning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98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Experiments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6C4607-8E78-41BF-94E5-90A2A2AE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9682" y="6286105"/>
            <a:ext cx="2743200" cy="294393"/>
          </a:xfrm>
        </p:spPr>
        <p:txBody>
          <a:bodyPr/>
          <a:lstStyle/>
          <a:p>
            <a:fld id="{AE34DAA4-075C-4E74-9455-8A32532A70BF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39D0BC-ECB5-446D-80E2-5E61835D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65" y="2192595"/>
            <a:ext cx="2384004" cy="20040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0CC30B-BEC8-4CC9-8FEA-2147D89E2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04" y="2192594"/>
            <a:ext cx="2376692" cy="2005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467709-8C69-471E-983B-31F4AAC66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5" y="2192594"/>
            <a:ext cx="2383566" cy="20040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DCF17-D494-4265-818E-75265A256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10" y="2194624"/>
            <a:ext cx="2368794" cy="20020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DC611A-8CA1-4318-B730-E085A4BD8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35" y="4254594"/>
            <a:ext cx="2388934" cy="2004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645E314-E9B5-4D11-AE6B-C9888C908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17" y="4245975"/>
            <a:ext cx="2378429" cy="20040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708D173-DA97-48D8-B08C-3D4C92521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10" y="4256188"/>
            <a:ext cx="2389072" cy="201815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A026D28-2BD0-417E-9C4B-E66E04BFA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37" y="4256188"/>
            <a:ext cx="2360624" cy="201815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2BE267F-5353-41B7-B525-3C4099FD8E6B}"/>
              </a:ext>
            </a:extLst>
          </p:cNvPr>
          <p:cNvSpPr txBox="1"/>
          <p:nvPr/>
        </p:nvSpPr>
        <p:spPr>
          <a:xfrm>
            <a:off x="1931062" y="6258654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3687729-7E13-490A-B2E2-65CA5EABC1A2}"/>
              </a:ext>
            </a:extLst>
          </p:cNvPr>
          <p:cNvSpPr txBox="1"/>
          <p:nvPr/>
        </p:nvSpPr>
        <p:spPr>
          <a:xfrm>
            <a:off x="4443363" y="627434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7E2482-6206-439A-AB3F-C71A33848C0F}"/>
              </a:ext>
            </a:extLst>
          </p:cNvPr>
          <p:cNvSpPr txBox="1"/>
          <p:nvPr/>
        </p:nvSpPr>
        <p:spPr>
          <a:xfrm>
            <a:off x="6955664" y="6312159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E01D4E-633B-4968-BB23-93641536F41E}"/>
              </a:ext>
            </a:extLst>
          </p:cNvPr>
          <p:cNvSpPr txBox="1"/>
          <p:nvPr/>
        </p:nvSpPr>
        <p:spPr>
          <a:xfrm>
            <a:off x="9256442" y="627434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D44210-49C9-424B-8190-2600D8205BCD}"/>
              </a:ext>
            </a:extLst>
          </p:cNvPr>
          <p:cNvSpPr txBox="1"/>
          <p:nvPr/>
        </p:nvSpPr>
        <p:spPr>
          <a:xfrm rot="10800000">
            <a:off x="844966" y="2508351"/>
            <a:ext cx="492443" cy="10447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DetNet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F4197A4-8F15-4CB7-911B-82599E078B99}"/>
              </a:ext>
            </a:extLst>
          </p:cNvPr>
          <p:cNvSpPr txBox="1"/>
          <p:nvPr/>
        </p:nvSpPr>
        <p:spPr>
          <a:xfrm rot="10800000">
            <a:off x="838200" y="4735667"/>
            <a:ext cx="492443" cy="998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RegNet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13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Experiments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6C4607-8E78-41BF-94E5-90A2A2AE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3ED653-8D89-4A75-B669-0BB5D0E56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1" t="24005" r="12338" b="31183"/>
          <a:stretch/>
        </p:blipFill>
        <p:spPr>
          <a:xfrm>
            <a:off x="1347019" y="2590135"/>
            <a:ext cx="9291485" cy="30732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C44F1-320F-4ADC-B346-5538C5FAF79E}"/>
              </a:ext>
            </a:extLst>
          </p:cNvPr>
          <p:cNvSpPr txBox="1"/>
          <p:nvPr/>
        </p:nvSpPr>
        <p:spPr>
          <a:xfrm>
            <a:off x="1347019" y="1717443"/>
            <a:ext cx="10235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 with the state-of-the-art methods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transfer setting. Syn denotes transfer learning using a large size synthetic dataset. Real denotes transfer learning using a real source dataset. The methods with ∗ indicate the source is the synthetic dataset GCC.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7F6240-EF02-4739-8382-DD5D4C9634F7}"/>
              </a:ext>
            </a:extLst>
          </p:cNvPr>
          <p:cNvSpPr/>
          <p:nvPr/>
        </p:nvSpPr>
        <p:spPr>
          <a:xfrm>
            <a:off x="1445342" y="5240593"/>
            <a:ext cx="9124335" cy="175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56F4E-9234-4E5F-8030-223BC911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46481"/>
            <a:ext cx="5394489" cy="7700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learn a good Reg-to-Det Φ?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Experiments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6C4607-8E78-41BF-94E5-90A2A2AE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4012BB-F45D-4C30-A380-D6F59D89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4" t="43154" r="3226" b="27312"/>
          <a:stretch/>
        </p:blipFill>
        <p:spPr>
          <a:xfrm>
            <a:off x="766032" y="2392647"/>
            <a:ext cx="5583759" cy="16865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3F17F8-E24F-4449-84E2-9866BB687329}"/>
              </a:ext>
            </a:extLst>
          </p:cNvPr>
          <p:cNvSpPr txBox="1"/>
          <p:nvPr/>
        </p:nvSpPr>
        <p:spPr>
          <a:xfrm>
            <a:off x="7098890" y="18700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7B19922-795F-4D91-A208-05B984638751}"/>
              </a:ext>
            </a:extLst>
          </p:cNvPr>
          <p:cNvSpPr txBox="1">
            <a:spLocks/>
          </p:cNvSpPr>
          <p:nvPr/>
        </p:nvSpPr>
        <p:spPr>
          <a:xfrm>
            <a:off x="838200" y="4303922"/>
            <a:ext cx="5945095" cy="77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generate samples for fine-tuning?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DA9F5E-F461-408F-8E1F-AC73BB4FE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55" t="14624" r="8226" b="52115"/>
          <a:stretch/>
        </p:blipFill>
        <p:spPr>
          <a:xfrm>
            <a:off x="813011" y="5005881"/>
            <a:ext cx="5536780" cy="1686590"/>
          </a:xfrm>
          <a:prstGeom prst="rect">
            <a:avLst/>
          </a:prstGeom>
        </p:spPr>
      </p:pic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3A72A7D-B4B1-4DEF-A967-EA0486C83DF1}"/>
              </a:ext>
            </a:extLst>
          </p:cNvPr>
          <p:cNvSpPr txBox="1">
            <a:spLocks/>
          </p:cNvSpPr>
          <p:nvPr/>
        </p:nvSpPr>
        <p:spPr>
          <a:xfrm>
            <a:off x="6596546" y="1561843"/>
            <a:ext cx="5394489" cy="770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adapt the model to the target?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A8E056-E981-4A4B-8E2B-933A5680F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66" t="20949" r="4500" b="32654"/>
          <a:stretch/>
        </p:blipFill>
        <p:spPr>
          <a:xfrm>
            <a:off x="6607414" y="2239407"/>
            <a:ext cx="5509238" cy="223498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CE157CB-29D2-4512-82E1-8B947C71D452}"/>
              </a:ext>
            </a:extLst>
          </p:cNvPr>
          <p:cNvSpPr txBox="1"/>
          <p:nvPr/>
        </p:nvSpPr>
        <p:spPr>
          <a:xfrm>
            <a:off x="892669" y="2045974"/>
            <a:ext cx="541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Investigation on training the Reg-to-Det transformer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73BEB9-53C2-4406-8D5B-B86932264E96}"/>
              </a:ext>
            </a:extLst>
          </p:cNvPr>
          <p:cNvSpPr txBox="1"/>
          <p:nvPr/>
        </p:nvSpPr>
        <p:spPr>
          <a:xfrm>
            <a:off x="875819" y="4730580"/>
            <a:ext cx="541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Ablation study on generating pseudo GT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DE0EA2-FD51-4F56-850A-D418CE87E97D}"/>
              </a:ext>
            </a:extLst>
          </p:cNvPr>
          <p:cNvSpPr txBox="1"/>
          <p:nvPr/>
        </p:nvSpPr>
        <p:spPr>
          <a:xfrm>
            <a:off x="6681952" y="1991275"/>
            <a:ext cx="541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Ablation study on self-supervised learning iterations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78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56F4E-9234-4E5F-8030-223BC911C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unsupervised crowd counting scheme via regression-detection bi-knowledge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the mutual transformations between the output of regression and detection models to enable knowledge distillation between them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Co-training regression and detection models using pseudo labels in an iterative self-supervised way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Conclusion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06026DB-F9C1-4074-BBD9-61EEDAF6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8CA4282F-F339-4803-8AB2-33B651C2F496}"/>
              </a:ext>
            </a:extLst>
          </p:cNvPr>
          <p:cNvSpPr txBox="1">
            <a:spLocks/>
          </p:cNvSpPr>
          <p:nvPr/>
        </p:nvSpPr>
        <p:spPr>
          <a:xfrm>
            <a:off x="13733402" y="4248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34DAA4-075C-4E74-9455-8A32532A70B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94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146FA20-9D82-4197-88BF-F89303AA6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altLang="zh-CN" sz="36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732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84A39-8FEC-4DBC-B5AD-A89F376E9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zh-CN" alt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93FBA76-407C-4301-8B4E-F55816587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CC67D0C-9CE0-40B0-8F16-0F19EFD4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8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3C2E6-4D83-4AED-B26C-8C18AC125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96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Estimate the number of people in a crowd scene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7E4438E-1DD0-4356-AD51-4BD0E2DCC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Crowd Counting(CC)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C4BAE4-8D4D-4AA8-A7EB-E3D4A8B81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FE6E50D-9CFD-40E2-A496-21A74B4FA2A6}"/>
              </a:ext>
            </a:extLst>
          </p:cNvPr>
          <p:cNvSpPr txBox="1"/>
          <p:nvPr/>
        </p:nvSpPr>
        <p:spPr>
          <a:xfrm>
            <a:off x="7527737" y="4107868"/>
            <a:ext cx="2153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Density Map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460CA8-76D5-4C42-B385-E209EBF7308A}"/>
              </a:ext>
            </a:extLst>
          </p:cNvPr>
          <p:cNvSpPr txBox="1"/>
          <p:nvPr/>
        </p:nvSpPr>
        <p:spPr>
          <a:xfrm>
            <a:off x="7658242" y="6315948"/>
            <a:ext cx="2153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Head Detections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0C9D51-1454-49D7-86C7-1EECC514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042" y="2351799"/>
            <a:ext cx="2769635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B9D64EDC-2C1D-4BB5-A9C4-91DA155C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76" y="4535536"/>
            <a:ext cx="2769635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D9C1F64-5600-4673-8E63-FC4B33C9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44" y="3288215"/>
            <a:ext cx="2986861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AC65055-7CC5-43AC-9CFA-84BB4AC00827}"/>
              </a:ext>
            </a:extLst>
          </p:cNvPr>
          <p:cNvSpPr txBox="1"/>
          <p:nvPr/>
        </p:nvSpPr>
        <p:spPr>
          <a:xfrm>
            <a:off x="1367361" y="5279791"/>
            <a:ext cx="2812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many persons ???</a:t>
            </a:r>
            <a:endParaRPr lang="zh-CN" altLang="en-US"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BA4D244-6E7D-4522-B668-E0E0031EDA83}"/>
              </a:ext>
            </a:extLst>
          </p:cNvPr>
          <p:cNvSpPr txBox="1"/>
          <p:nvPr/>
        </p:nvSpPr>
        <p:spPr>
          <a:xfrm>
            <a:off x="3919292" y="2436748"/>
            <a:ext cx="298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Two typical methods 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1918E9BE-1B40-4B0E-83D7-36202777D93B}"/>
              </a:ext>
            </a:extLst>
          </p:cNvPr>
          <p:cNvSpPr/>
          <p:nvPr/>
        </p:nvSpPr>
        <p:spPr>
          <a:xfrm rot="21013966">
            <a:off x="4567133" y="3101104"/>
            <a:ext cx="2374136" cy="638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By density regression</a:t>
            </a:r>
            <a:endParaRPr lang="zh-CN" altLang="en-US" sz="1600" b="1" dirty="0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07E0D176-B181-4012-9A60-65B5C0F8A84A}"/>
              </a:ext>
            </a:extLst>
          </p:cNvPr>
          <p:cNvSpPr/>
          <p:nvPr/>
        </p:nvSpPr>
        <p:spPr>
          <a:xfrm rot="603035">
            <a:off x="4572034" y="4932882"/>
            <a:ext cx="2376000" cy="64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By head detection</a:t>
            </a:r>
            <a:endParaRPr lang="zh-CN" altLang="en-US" sz="1600" b="1" dirty="0"/>
          </a:p>
        </p:txBody>
      </p:sp>
      <p:sp>
        <p:nvSpPr>
          <p:cNvPr id="58" name="灯片编号占位符 11">
            <a:extLst>
              <a:ext uri="{FF2B5EF4-FFF2-40B4-BE49-F238E27FC236}">
                <a16:creationId xmlns:a16="http://schemas.microsoft.com/office/drawing/2014/main" id="{4FF526B9-09F4-4560-9509-90A6B903D7E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34DAA4-075C-4E74-9455-8A32532A70B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5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3C2E6-4D83-4AED-B26C-8C18AC125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Huge labelling Cost</a:t>
            </a:r>
          </a:p>
          <a:p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Scene-dependent Crowd Counter</a:t>
            </a: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7E4438E-1DD0-4356-AD51-4BD0E2DCC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Bottom Necks to Open-world CC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C4BAE4-8D4D-4AA8-A7EB-E3D4A8B81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61BE1FF-20EF-4248-AF12-1E266C7A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AA971B-A892-40F4-9DCF-63E9C895270D}"/>
              </a:ext>
            </a:extLst>
          </p:cNvPr>
          <p:cNvGrpSpPr/>
          <p:nvPr/>
        </p:nvGrpSpPr>
        <p:grpSpPr>
          <a:xfrm>
            <a:off x="1338889" y="2744746"/>
            <a:ext cx="3720791" cy="2440029"/>
            <a:chOff x="3100077" y="1399134"/>
            <a:chExt cx="3020732" cy="2239560"/>
          </a:xfrm>
        </p:grpSpPr>
        <p:pic>
          <p:nvPicPr>
            <p:cNvPr id="7" name="图片 23">
              <a:extLst>
                <a:ext uri="{FF2B5EF4-FFF2-40B4-BE49-F238E27FC236}">
                  <a16:creationId xmlns:a16="http://schemas.microsoft.com/office/drawing/2014/main" id="{16A11B42-1F63-43C6-90B2-F7E3AD879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6" t="3259" r="7819" b="8592"/>
            <a:stretch>
              <a:fillRect/>
            </a:stretch>
          </p:blipFill>
          <p:spPr bwMode="auto">
            <a:xfrm>
              <a:off x="3100077" y="1399134"/>
              <a:ext cx="2983865" cy="218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6D6042E-8477-4D67-BE82-F424751C5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8596" y="3207807"/>
              <a:ext cx="80221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27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solidFill>
                    <a:srgbClr val="FFFFFF"/>
                  </a:solidFill>
                  <a:cs typeface="Calibri" panose="020F0502020204030204" pitchFamily="34" charset="0"/>
                </a:rPr>
                <a:t>1111</a:t>
              </a:r>
              <a:endParaRPr lang="zh-CN" altLang="zh-CN" dirty="0">
                <a:cs typeface="Calibri" panose="020F050202020403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8D0E2D2-6C46-430E-82F9-1DC9F8D59636}"/>
              </a:ext>
            </a:extLst>
          </p:cNvPr>
          <p:cNvSpPr txBox="1"/>
          <p:nvPr/>
        </p:nvSpPr>
        <p:spPr>
          <a:xfrm>
            <a:off x="838200" y="5744181"/>
            <a:ext cx="89052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What do we care: Alleviating the annotation burden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In this work: Unsupervised cross-scene transferring</a:t>
            </a:r>
            <a:endParaRPr lang="zh-CN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F530E7-1FE4-476D-A7B4-9636EC529F66}"/>
              </a:ext>
            </a:extLst>
          </p:cNvPr>
          <p:cNvSpPr txBox="1"/>
          <p:nvPr/>
        </p:nvSpPr>
        <p:spPr>
          <a:xfrm>
            <a:off x="1511610" y="5210233"/>
            <a:ext cx="3111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Exhausted Dot Annotation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164ABC-AC75-4B37-91DA-30131C54D81A}"/>
              </a:ext>
            </a:extLst>
          </p:cNvPr>
          <p:cNvSpPr txBox="1"/>
          <p:nvPr/>
        </p:nvSpPr>
        <p:spPr>
          <a:xfrm>
            <a:off x="7257090" y="5226798"/>
            <a:ext cx="272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Scene variance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412B670-B4C3-4D4B-A108-756BE8E58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79" y="2763767"/>
            <a:ext cx="2440247" cy="24654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9F31066-1673-42E3-ACF7-15E002590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22" y="2763766"/>
            <a:ext cx="2310679" cy="24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4">
            <a:extLst>
              <a:ext uri="{FF2B5EF4-FFF2-40B4-BE49-F238E27FC236}">
                <a16:creationId xmlns:a16="http://schemas.microsoft.com/office/drawing/2014/main" id="{9C4F9AFE-7CF4-4C31-A836-69E165496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221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Observation : complementary property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FB8B9-FEFB-4B2F-9544-C877570E8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D708AA7-97E3-498D-AAEF-1074CB7D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35" y="3359637"/>
            <a:ext cx="2949169" cy="31204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F0B4F5-E873-41F8-A306-B74E7A70EC11}"/>
              </a:ext>
            </a:extLst>
          </p:cNvPr>
          <p:cNvSpPr txBox="1"/>
          <p:nvPr/>
        </p:nvSpPr>
        <p:spPr>
          <a:xfrm>
            <a:off x="3229579" y="3584943"/>
            <a:ext cx="552320" cy="377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GT:10</a:t>
            </a:r>
          </a:p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Pred:4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665A7E9-45F0-43A1-81CE-547FA3F7A5EF}"/>
              </a:ext>
            </a:extLst>
          </p:cNvPr>
          <p:cNvCxnSpPr>
            <a:cxnSpLocks/>
          </p:cNvCxnSpPr>
          <p:nvPr/>
        </p:nvCxnSpPr>
        <p:spPr>
          <a:xfrm flipV="1">
            <a:off x="4383672" y="2856788"/>
            <a:ext cx="1311649" cy="1295989"/>
          </a:xfrm>
          <a:prstGeom prst="straightConnector1">
            <a:avLst/>
          </a:prstGeom>
          <a:ln w="28575">
            <a:solidFill>
              <a:srgbClr val="2603B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>
            <a:extLst>
              <a:ext uri="{FF2B5EF4-FFF2-40B4-BE49-F238E27FC236}">
                <a16:creationId xmlns:a16="http://schemas.microsoft.com/office/drawing/2014/main" id="{9E18A326-6E3A-4456-A36F-638B464F7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10" y="1822582"/>
            <a:ext cx="1080000" cy="1080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F431F6E8-BCC7-4367-B269-940E51413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35" y="1835387"/>
            <a:ext cx="1080000" cy="1080000"/>
          </a:xfrm>
          <a:prstGeom prst="rect">
            <a:avLst/>
          </a:prstGeom>
        </p:spPr>
      </p:pic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D118362-08B1-47B3-84FD-70CB73575A62}"/>
              </a:ext>
            </a:extLst>
          </p:cNvPr>
          <p:cNvCxnSpPr>
            <a:cxnSpLocks/>
          </p:cNvCxnSpPr>
          <p:nvPr/>
        </p:nvCxnSpPr>
        <p:spPr>
          <a:xfrm>
            <a:off x="3841963" y="4016480"/>
            <a:ext cx="0" cy="2230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0BC78B0-6342-4764-A0FA-AD90AD1E24A2}"/>
              </a:ext>
            </a:extLst>
          </p:cNvPr>
          <p:cNvCxnSpPr>
            <a:cxnSpLocks/>
          </p:cNvCxnSpPr>
          <p:nvPr/>
        </p:nvCxnSpPr>
        <p:spPr>
          <a:xfrm>
            <a:off x="4409459" y="4011036"/>
            <a:ext cx="0" cy="2230393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239E7AA-236E-4F7A-AA65-489DBD5F1D35}"/>
              </a:ext>
            </a:extLst>
          </p:cNvPr>
          <p:cNvSpPr txBox="1"/>
          <p:nvPr/>
        </p:nvSpPr>
        <p:spPr>
          <a:xfrm>
            <a:off x="2614486" y="1809848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GT:10.00</a:t>
            </a:r>
          </a:p>
          <a:p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Pred:4.03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7EF6AC5-F634-4AB9-8C2E-B937B8EF72FF}"/>
              </a:ext>
            </a:extLst>
          </p:cNvPr>
          <p:cNvSpPr txBox="1"/>
          <p:nvPr/>
        </p:nvSpPr>
        <p:spPr>
          <a:xfrm>
            <a:off x="5828606" y="2832061"/>
            <a:ext cx="979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GT:131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Pred:129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4E3505B-3610-45EC-BF2B-2FC946A3E5DF}"/>
              </a:ext>
            </a:extLst>
          </p:cNvPr>
          <p:cNvSpPr txBox="1"/>
          <p:nvPr/>
        </p:nvSpPr>
        <p:spPr>
          <a:xfrm>
            <a:off x="6939559" y="2832061"/>
            <a:ext cx="876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GT:131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Pred:27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60333DD-DD4D-4907-ABFA-A758DCB83716}"/>
              </a:ext>
            </a:extLst>
          </p:cNvPr>
          <p:cNvSpPr txBox="1"/>
          <p:nvPr/>
        </p:nvSpPr>
        <p:spPr>
          <a:xfrm>
            <a:off x="4080207" y="2856788"/>
            <a:ext cx="876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GT:10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Pred:10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C4D97F54-9FE2-4321-A5F4-2EEF229B613A}"/>
              </a:ext>
            </a:extLst>
          </p:cNvPr>
          <p:cNvCxnSpPr>
            <a:cxnSpLocks/>
          </p:cNvCxnSpPr>
          <p:nvPr/>
        </p:nvCxnSpPr>
        <p:spPr>
          <a:xfrm>
            <a:off x="3781899" y="4225533"/>
            <a:ext cx="516636" cy="202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2E6A0509-306F-4EB1-87B4-2B32B1D06281}"/>
              </a:ext>
            </a:extLst>
          </p:cNvPr>
          <p:cNvCxnSpPr>
            <a:cxnSpLocks/>
          </p:cNvCxnSpPr>
          <p:nvPr/>
        </p:nvCxnSpPr>
        <p:spPr>
          <a:xfrm>
            <a:off x="3781899" y="4152776"/>
            <a:ext cx="516636" cy="202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2BDC4EC-367E-4D1B-8A70-43A52668D347}"/>
              </a:ext>
            </a:extLst>
          </p:cNvPr>
          <p:cNvCxnSpPr>
            <a:cxnSpLocks/>
          </p:cNvCxnSpPr>
          <p:nvPr/>
        </p:nvCxnSpPr>
        <p:spPr>
          <a:xfrm>
            <a:off x="3393443" y="4421730"/>
            <a:ext cx="516636" cy="202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F1E7F3DA-BF25-4240-95ED-09FA0F4AE61E}"/>
              </a:ext>
            </a:extLst>
          </p:cNvPr>
          <p:cNvCxnSpPr>
            <a:cxnSpLocks/>
          </p:cNvCxnSpPr>
          <p:nvPr/>
        </p:nvCxnSpPr>
        <p:spPr>
          <a:xfrm flipV="1">
            <a:off x="3851225" y="2925622"/>
            <a:ext cx="217323" cy="10402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文本框 3082">
            <a:extLst>
              <a:ext uri="{FF2B5EF4-FFF2-40B4-BE49-F238E27FC236}">
                <a16:creationId xmlns:a16="http://schemas.microsoft.com/office/drawing/2014/main" id="{A5847BDD-F5DC-4CAE-B022-1F4F71DC4DFB}"/>
              </a:ext>
            </a:extLst>
          </p:cNvPr>
          <p:cNvSpPr txBox="1"/>
          <p:nvPr/>
        </p:nvSpPr>
        <p:spPr>
          <a:xfrm>
            <a:off x="5871166" y="1532674"/>
            <a:ext cx="179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Denser Area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4" name="文本框 3083">
            <a:extLst>
              <a:ext uri="{FF2B5EF4-FFF2-40B4-BE49-F238E27FC236}">
                <a16:creationId xmlns:a16="http://schemas.microsoft.com/office/drawing/2014/main" id="{ABF9FD7E-ACD9-4602-BED8-1E081BA45988}"/>
              </a:ext>
            </a:extLst>
          </p:cNvPr>
          <p:cNvSpPr txBox="1"/>
          <p:nvPr/>
        </p:nvSpPr>
        <p:spPr>
          <a:xfrm>
            <a:off x="2976250" y="1519588"/>
            <a:ext cx="159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Sparse Area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A5F81C1B-F048-4216-ACD5-1BFB939BE2B8}"/>
              </a:ext>
            </a:extLst>
          </p:cNvPr>
          <p:cNvCxnSpPr>
            <a:cxnSpLocks/>
          </p:cNvCxnSpPr>
          <p:nvPr/>
        </p:nvCxnSpPr>
        <p:spPr>
          <a:xfrm flipV="1">
            <a:off x="4468610" y="2856788"/>
            <a:ext cx="2369274" cy="137633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17CBD26F-0024-49A5-A11B-67ED074EC40C}"/>
              </a:ext>
            </a:extLst>
          </p:cNvPr>
          <p:cNvCxnSpPr>
            <a:cxnSpLocks/>
          </p:cNvCxnSpPr>
          <p:nvPr/>
        </p:nvCxnSpPr>
        <p:spPr>
          <a:xfrm flipH="1" flipV="1">
            <a:off x="3703760" y="2915388"/>
            <a:ext cx="123936" cy="1166652"/>
          </a:xfrm>
          <a:prstGeom prst="straightConnector1">
            <a:avLst/>
          </a:prstGeom>
          <a:ln w="28575">
            <a:solidFill>
              <a:srgbClr val="2603B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灯片编号占位符 11">
            <a:extLst>
              <a:ext uri="{FF2B5EF4-FFF2-40B4-BE49-F238E27FC236}">
                <a16:creationId xmlns:a16="http://schemas.microsoft.com/office/drawing/2014/main" id="{736AE491-BDFE-4E5B-BB16-1914ED78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34DAA4-075C-4E74-9455-8A32532A70B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563500A-61D8-4B7A-A7D6-3409DB35477B}"/>
              </a:ext>
            </a:extLst>
          </p:cNvPr>
          <p:cNvSpPr txBox="1"/>
          <p:nvPr/>
        </p:nvSpPr>
        <p:spPr>
          <a:xfrm>
            <a:off x="6596724" y="4568228"/>
            <a:ext cx="4686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How about letting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RegNet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DetNet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Co-teaching each other in the Target?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5" name="Picture 6">
            <a:extLst>
              <a:ext uri="{FF2B5EF4-FFF2-40B4-BE49-F238E27FC236}">
                <a16:creationId xmlns:a16="http://schemas.microsoft.com/office/drawing/2014/main" id="{932BFE39-6B78-434E-9BEB-3B1DB64D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78" y="1842652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7">
            <a:extLst>
              <a:ext uri="{FF2B5EF4-FFF2-40B4-BE49-F238E27FC236}">
                <a16:creationId xmlns:a16="http://schemas.microsoft.com/office/drawing/2014/main" id="{EFBA6EB0-77D5-42A8-9E56-525FCA53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59" y="1842652"/>
            <a:ext cx="1079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CF0DAF8F-44FE-4815-9BA3-72DE580DD005}"/>
              </a:ext>
            </a:extLst>
          </p:cNvPr>
          <p:cNvSpPr txBox="1"/>
          <p:nvPr/>
        </p:nvSpPr>
        <p:spPr>
          <a:xfrm>
            <a:off x="2804390" y="2895874"/>
            <a:ext cx="774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GT:10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Pred:4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06B58D0-AB89-4841-B2E8-F4945E7124BB}"/>
              </a:ext>
            </a:extLst>
          </p:cNvPr>
          <p:cNvSpPr txBox="1"/>
          <p:nvPr/>
        </p:nvSpPr>
        <p:spPr>
          <a:xfrm>
            <a:off x="3871058" y="1785856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GT:10.00</a:t>
            </a:r>
          </a:p>
          <a:p>
            <a:r>
              <a:rPr lang="en-US" altLang="zh-CN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Pred:10.00</a:t>
            </a:r>
            <a:endParaRPr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5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4">
            <a:extLst>
              <a:ext uri="{FF2B5EF4-FFF2-40B4-BE49-F238E27FC236}">
                <a16:creationId xmlns:a16="http://schemas.microsoft.com/office/drawing/2014/main" id="{9C4F9AFE-7CF4-4C31-A836-69E165496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221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Motivation: Reg-Det Bi-knowledge Transfer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FFB8B9-FEFB-4B2F-9544-C877570E8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7365D77-7426-4992-BC76-01D3926AF567}"/>
              </a:ext>
            </a:extLst>
          </p:cNvPr>
          <p:cNvSpPr txBox="1"/>
          <p:nvPr/>
        </p:nvSpPr>
        <p:spPr>
          <a:xfrm>
            <a:off x="1416047" y="1717443"/>
            <a:ext cx="1027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How to co-teach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RegNet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DetNet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85" name="Google Shape;56;p13">
            <a:extLst>
              <a:ext uri="{FF2B5EF4-FFF2-40B4-BE49-F238E27FC236}">
                <a16:creationId xmlns:a16="http://schemas.microsoft.com/office/drawing/2014/main" id="{A32D51F2-6274-4746-8155-3C4A6C1152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653" y="3068513"/>
            <a:ext cx="1342448" cy="7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61;p13">
            <a:extLst>
              <a:ext uri="{FF2B5EF4-FFF2-40B4-BE49-F238E27FC236}">
                <a16:creationId xmlns:a16="http://schemas.microsoft.com/office/drawing/2014/main" id="{730C01A9-1ED4-4D5D-8A36-64A0293011E2}"/>
              </a:ext>
            </a:extLst>
          </p:cNvPr>
          <p:cNvSpPr txBox="1"/>
          <p:nvPr/>
        </p:nvSpPr>
        <p:spPr>
          <a:xfrm>
            <a:off x="5426553" y="3866312"/>
            <a:ext cx="2286800" cy="13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 </a:t>
            </a:r>
            <a:r>
              <a:rPr lang="zh-CN" sz="20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ψ</a:t>
            </a:r>
            <a:endParaRPr sz="2000"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68;p13">
            <a:extLst>
              <a:ext uri="{FF2B5EF4-FFF2-40B4-BE49-F238E27FC236}">
                <a16:creationId xmlns:a16="http://schemas.microsoft.com/office/drawing/2014/main" id="{38A2B67C-9B1F-475B-8559-B71E9F7054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837" y="3469339"/>
            <a:ext cx="216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69;p13">
            <a:extLst>
              <a:ext uri="{FF2B5EF4-FFF2-40B4-BE49-F238E27FC236}">
                <a16:creationId xmlns:a16="http://schemas.microsoft.com/office/drawing/2014/main" id="{279025CB-E546-4480-BDF2-B36454FD77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512" y="3574509"/>
            <a:ext cx="216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70;p13">
            <a:extLst>
              <a:ext uri="{FF2B5EF4-FFF2-40B4-BE49-F238E27FC236}">
                <a16:creationId xmlns:a16="http://schemas.microsoft.com/office/drawing/2014/main" id="{3A51879D-D0FE-4F1A-98D7-AD4974595F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670" y="3777330"/>
            <a:ext cx="216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71;p13">
            <a:extLst>
              <a:ext uri="{FF2B5EF4-FFF2-40B4-BE49-F238E27FC236}">
                <a16:creationId xmlns:a16="http://schemas.microsoft.com/office/drawing/2014/main" id="{C007D2B1-7D2B-4035-B8D1-90D06014AD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1630" y="3645048"/>
            <a:ext cx="216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72;p13">
            <a:extLst>
              <a:ext uri="{FF2B5EF4-FFF2-40B4-BE49-F238E27FC236}">
                <a16:creationId xmlns:a16="http://schemas.microsoft.com/office/drawing/2014/main" id="{0AA0D1E9-5B53-45D7-B442-A13A6CCBF9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5947" y="3802472"/>
            <a:ext cx="216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73;p13">
            <a:extLst>
              <a:ext uri="{FF2B5EF4-FFF2-40B4-BE49-F238E27FC236}">
                <a16:creationId xmlns:a16="http://schemas.microsoft.com/office/drawing/2014/main" id="{76796959-CAAC-4470-992C-A161AAB32C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9383" y="3984405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灯片编号占位符 11">
            <a:extLst>
              <a:ext uri="{FF2B5EF4-FFF2-40B4-BE49-F238E27FC236}">
                <a16:creationId xmlns:a16="http://schemas.microsoft.com/office/drawing/2014/main" id="{61FD9F04-A856-4339-A579-C3AD6D71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E34DAA4-075C-4E74-9455-8A32532A70BF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7" name="Google Shape;54;p13">
            <a:extLst>
              <a:ext uri="{FF2B5EF4-FFF2-40B4-BE49-F238E27FC236}">
                <a16:creationId xmlns:a16="http://schemas.microsoft.com/office/drawing/2014/main" id="{94A71F21-FBA5-4254-BD23-99DB28EDA85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61961" y="4693809"/>
            <a:ext cx="2286800" cy="716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55;p13">
            <a:extLst>
              <a:ext uri="{FF2B5EF4-FFF2-40B4-BE49-F238E27FC236}">
                <a16:creationId xmlns:a16="http://schemas.microsoft.com/office/drawing/2014/main" id="{F479A588-A326-4353-AC75-92CB9A03CCD5}"/>
              </a:ext>
            </a:extLst>
          </p:cNvPr>
          <p:cNvSpPr txBox="1"/>
          <p:nvPr/>
        </p:nvSpPr>
        <p:spPr>
          <a:xfrm>
            <a:off x="5624295" y="5334915"/>
            <a:ext cx="18913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</a:t>
            </a:r>
            <a:r>
              <a:rPr lang="zh-CN" sz="32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 sz="2000" b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endParaRPr sz="2000" b="1" dirty="0">
              <a:solidFill>
                <a:srgbClr val="A61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106;p13">
            <a:extLst>
              <a:ext uri="{FF2B5EF4-FFF2-40B4-BE49-F238E27FC236}">
                <a16:creationId xmlns:a16="http://schemas.microsoft.com/office/drawing/2014/main" id="{30B45A0C-9703-4720-B21F-4EC0B64CB655}"/>
              </a:ext>
            </a:extLst>
          </p:cNvPr>
          <p:cNvSpPr/>
          <p:nvPr/>
        </p:nvSpPr>
        <p:spPr>
          <a:xfrm flipH="1">
            <a:off x="4551964" y="3871456"/>
            <a:ext cx="3534139" cy="89634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11" name="Google Shape;106;p13">
            <a:extLst>
              <a:ext uri="{FF2B5EF4-FFF2-40B4-BE49-F238E27FC236}">
                <a16:creationId xmlns:a16="http://schemas.microsoft.com/office/drawing/2014/main" id="{480B86DE-BB86-4CAE-ACFA-2B9F3ECCEFFF}"/>
              </a:ext>
            </a:extLst>
          </p:cNvPr>
          <p:cNvSpPr/>
          <p:nvPr/>
        </p:nvSpPr>
        <p:spPr>
          <a:xfrm flipV="1">
            <a:off x="4699252" y="5433264"/>
            <a:ext cx="3534139" cy="89634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07941A4D-8073-43D0-866C-5EC053EF7DCC}"/>
              </a:ext>
            </a:extLst>
          </p:cNvPr>
          <p:cNvSpPr txBox="1"/>
          <p:nvPr/>
        </p:nvSpPr>
        <p:spPr>
          <a:xfrm>
            <a:off x="1233277" y="3121767"/>
            <a:ext cx="263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Detection dot map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67694BDF-BA84-447F-BBDA-84B0AF5D108A}"/>
              </a:ext>
            </a:extLst>
          </p:cNvPr>
          <p:cNvSpPr txBox="1"/>
          <p:nvPr/>
        </p:nvSpPr>
        <p:spPr>
          <a:xfrm>
            <a:off x="9530211" y="3231976"/>
            <a:ext cx="22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Density map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9" name="图片 318">
            <a:extLst>
              <a:ext uri="{FF2B5EF4-FFF2-40B4-BE49-F238E27FC236}">
                <a16:creationId xmlns:a16="http://schemas.microsoft.com/office/drawing/2014/main" id="{71E5BA28-FC2A-4759-9723-EE0D38D773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1" y="3853522"/>
            <a:ext cx="261765" cy="261765"/>
          </a:xfrm>
          <a:prstGeom prst="rect">
            <a:avLst/>
          </a:prstGeom>
        </p:spPr>
      </p:pic>
      <p:sp>
        <p:nvSpPr>
          <p:cNvPr id="321" name="文本框 320">
            <a:extLst>
              <a:ext uri="{FF2B5EF4-FFF2-40B4-BE49-F238E27FC236}">
                <a16:creationId xmlns:a16="http://schemas.microsoft.com/office/drawing/2014/main" id="{4F4DB120-0721-40CF-9316-FCAC033D0435}"/>
              </a:ext>
            </a:extLst>
          </p:cNvPr>
          <p:cNvSpPr txBox="1"/>
          <p:nvPr/>
        </p:nvSpPr>
        <p:spPr>
          <a:xfrm>
            <a:off x="2170347" y="2096007"/>
            <a:ext cx="6063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Scene agnostic</a:t>
            </a:r>
            <a:r>
              <a:rPr lang="zh-CN" altLang="en-US" b="1" dirty="0"/>
              <a:t> </a:t>
            </a:r>
            <a:r>
              <a:rPr lang="en-US" altLang="zh-CN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mutual transformations modelling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 in Source</a:t>
            </a:r>
          </a:p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-- Reg-Det bi-knowledge transfer in Target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23" name="Google Shape;70;p13">
            <a:extLst>
              <a:ext uri="{FF2B5EF4-FFF2-40B4-BE49-F238E27FC236}">
                <a16:creationId xmlns:a16="http://schemas.microsoft.com/office/drawing/2014/main" id="{8F5E0C69-2791-4B41-8B6D-31FB4C891F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78375" b="66007"/>
          <a:stretch/>
        </p:blipFill>
        <p:spPr>
          <a:xfrm>
            <a:off x="3493212" y="4153809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73;p13">
            <a:extLst>
              <a:ext uri="{FF2B5EF4-FFF2-40B4-BE49-F238E27FC236}">
                <a16:creationId xmlns:a16="http://schemas.microsoft.com/office/drawing/2014/main" id="{F0309475-B56F-4B21-AA9F-EEDCB83F360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72934" b="63361"/>
          <a:stretch/>
        </p:blipFill>
        <p:spPr>
          <a:xfrm>
            <a:off x="8124630" y="4153332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图片 328">
            <a:extLst>
              <a:ext uri="{FF2B5EF4-FFF2-40B4-BE49-F238E27FC236}">
                <a16:creationId xmlns:a16="http://schemas.microsoft.com/office/drawing/2014/main" id="{11B3FA35-DFC0-4437-91AF-027A796123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918" y="3866312"/>
            <a:ext cx="261765" cy="261765"/>
          </a:xfrm>
          <a:prstGeom prst="rect">
            <a:avLst/>
          </a:prstGeom>
        </p:spPr>
      </p:pic>
      <p:sp>
        <p:nvSpPr>
          <p:cNvPr id="331" name="文本框 330">
            <a:extLst>
              <a:ext uri="{FF2B5EF4-FFF2-40B4-BE49-F238E27FC236}">
                <a16:creationId xmlns:a16="http://schemas.microsoft.com/office/drawing/2014/main" id="{5E50361C-BFFB-4E67-8C7A-6813C40C816A}"/>
              </a:ext>
            </a:extLst>
          </p:cNvPr>
          <p:cNvSpPr txBox="1"/>
          <p:nvPr/>
        </p:nvSpPr>
        <p:spPr>
          <a:xfrm>
            <a:off x="3387314" y="5208112"/>
            <a:ext cx="652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Linux Libertine"/>
              </a:rPr>
              <a:t>Binary map</a:t>
            </a:r>
          </a:p>
        </p:txBody>
      </p:sp>
    </p:spTree>
    <p:extLst>
      <p:ext uri="{BB962C8B-B14F-4D97-AF65-F5344CB8AC3E}">
        <p14:creationId xmlns:p14="http://schemas.microsoft.com/office/powerpoint/2010/main" val="230109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Our Approach: overview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030FA-22FC-4B88-A472-3A79C48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Google Shape;84;p13">
            <a:extLst>
              <a:ext uri="{FF2B5EF4-FFF2-40B4-BE49-F238E27FC236}">
                <a16:creationId xmlns:a16="http://schemas.microsoft.com/office/drawing/2014/main" id="{625FE8B3-9621-48E4-A26D-5A941B215B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7006" y="2648267"/>
            <a:ext cx="909806" cy="4949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13">
            <a:extLst>
              <a:ext uri="{FF2B5EF4-FFF2-40B4-BE49-F238E27FC236}">
                <a16:creationId xmlns:a16="http://schemas.microsoft.com/office/drawing/2014/main" id="{DF3562EF-4DA0-4F6F-82CF-4AB345718075}"/>
              </a:ext>
            </a:extLst>
          </p:cNvPr>
          <p:cNvSpPr txBox="1"/>
          <p:nvPr/>
        </p:nvSpPr>
        <p:spPr>
          <a:xfrm>
            <a:off x="1395632" y="2996675"/>
            <a:ext cx="1193756" cy="20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</a:t>
            </a:r>
            <a:r>
              <a:rPr lang="en-US" sz="18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endParaRPr b="1" dirty="0">
              <a:solidFill>
                <a:srgbClr val="A61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0FC80802-053D-4DEB-B75C-FABCC86E5E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8149" y="3715408"/>
            <a:ext cx="909798" cy="50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;p13">
            <a:extLst>
              <a:ext uri="{FF2B5EF4-FFF2-40B4-BE49-F238E27FC236}">
                <a16:creationId xmlns:a16="http://schemas.microsoft.com/office/drawing/2014/main" id="{C33D14ED-D520-4BCC-A438-3A64F9099EBE}"/>
              </a:ext>
            </a:extLst>
          </p:cNvPr>
          <p:cNvSpPr/>
          <p:nvPr/>
        </p:nvSpPr>
        <p:spPr>
          <a:xfrm>
            <a:off x="1339424" y="2855831"/>
            <a:ext cx="155771" cy="139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3">
            <a:extLst>
              <a:ext uri="{FF2B5EF4-FFF2-40B4-BE49-F238E27FC236}">
                <a16:creationId xmlns:a16="http://schemas.microsoft.com/office/drawing/2014/main" id="{E65EF8BD-DE90-4DFB-9C7E-862098B09FF4}"/>
              </a:ext>
            </a:extLst>
          </p:cNvPr>
          <p:cNvSpPr/>
          <p:nvPr/>
        </p:nvSpPr>
        <p:spPr>
          <a:xfrm>
            <a:off x="2417385" y="2855831"/>
            <a:ext cx="155771" cy="139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3327B1A9-66F6-4197-A365-18BA07784852}"/>
              </a:ext>
            </a:extLst>
          </p:cNvPr>
          <p:cNvSpPr/>
          <p:nvPr/>
        </p:nvSpPr>
        <p:spPr>
          <a:xfrm>
            <a:off x="1343351" y="3895750"/>
            <a:ext cx="155771" cy="139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284D1C15-1450-4E40-9F9F-5A33593BFCE2}"/>
              </a:ext>
            </a:extLst>
          </p:cNvPr>
          <p:cNvSpPr/>
          <p:nvPr/>
        </p:nvSpPr>
        <p:spPr>
          <a:xfrm>
            <a:off x="2428152" y="3895750"/>
            <a:ext cx="155771" cy="1394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1;p13">
            <a:extLst>
              <a:ext uri="{FF2B5EF4-FFF2-40B4-BE49-F238E27FC236}">
                <a16:creationId xmlns:a16="http://schemas.microsoft.com/office/drawing/2014/main" id="{942CAC5A-D6D5-4AFC-8787-3A00E22B813D}"/>
              </a:ext>
            </a:extLst>
          </p:cNvPr>
          <p:cNvSpPr txBox="1"/>
          <p:nvPr/>
        </p:nvSpPr>
        <p:spPr>
          <a:xfrm>
            <a:off x="1420352" y="4148751"/>
            <a:ext cx="1237337" cy="20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 </a:t>
            </a:r>
            <a:r>
              <a:rPr lang="en-US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ψ</a:t>
            </a:r>
            <a:endParaRPr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Google Shape;92;p13">
            <a:extLst>
              <a:ext uri="{FF2B5EF4-FFF2-40B4-BE49-F238E27FC236}">
                <a16:creationId xmlns:a16="http://schemas.microsoft.com/office/drawing/2014/main" id="{9BF77811-7AAF-4188-AFFA-7D43C8FC97A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136" y="2570942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3;p13">
            <a:extLst>
              <a:ext uri="{FF2B5EF4-FFF2-40B4-BE49-F238E27FC236}">
                <a16:creationId xmlns:a16="http://schemas.microsoft.com/office/drawing/2014/main" id="{957A2480-0300-4B59-B8FD-1C879748DDB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0677" y="2572451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4;p13">
            <a:extLst>
              <a:ext uri="{FF2B5EF4-FFF2-40B4-BE49-F238E27FC236}">
                <a16:creationId xmlns:a16="http://schemas.microsoft.com/office/drawing/2014/main" id="{00A9FECC-2BBE-47AE-9016-A4D64B56CE6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98" y="2653931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5;p13">
            <a:extLst>
              <a:ext uri="{FF2B5EF4-FFF2-40B4-BE49-F238E27FC236}">
                <a16:creationId xmlns:a16="http://schemas.microsoft.com/office/drawing/2014/main" id="{4423BFE0-72B7-42F7-B0BA-BC540E9AA8D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7689" y="2655454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6;p13">
            <a:extLst>
              <a:ext uri="{FF2B5EF4-FFF2-40B4-BE49-F238E27FC236}">
                <a16:creationId xmlns:a16="http://schemas.microsoft.com/office/drawing/2014/main" id="{ACC66DC9-AE9D-40E1-B051-354C2729C2F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0609" y="2733901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7;p13">
            <a:extLst>
              <a:ext uri="{FF2B5EF4-FFF2-40B4-BE49-F238E27FC236}">
                <a16:creationId xmlns:a16="http://schemas.microsoft.com/office/drawing/2014/main" id="{90806D87-CBA8-4DFB-91D6-B687ABDBBC3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29270" y="2735424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98;p13">
            <a:extLst>
              <a:ext uri="{FF2B5EF4-FFF2-40B4-BE49-F238E27FC236}">
                <a16:creationId xmlns:a16="http://schemas.microsoft.com/office/drawing/2014/main" id="{2ABC02B6-3BA9-4D51-92A5-87EA51BFBB4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002" y="3607635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9;p13">
            <a:extLst>
              <a:ext uri="{FF2B5EF4-FFF2-40B4-BE49-F238E27FC236}">
                <a16:creationId xmlns:a16="http://schemas.microsoft.com/office/drawing/2014/main" id="{D3C0CF47-9812-414C-9021-D2AA5CA4697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014" y="3690637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0;p13">
            <a:extLst>
              <a:ext uri="{FF2B5EF4-FFF2-40B4-BE49-F238E27FC236}">
                <a16:creationId xmlns:a16="http://schemas.microsoft.com/office/drawing/2014/main" id="{D15DDEC7-3C0C-4D54-9F6A-1583595E6AC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0594" y="3770607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1;p13">
            <a:extLst>
              <a:ext uri="{FF2B5EF4-FFF2-40B4-BE49-F238E27FC236}">
                <a16:creationId xmlns:a16="http://schemas.microsoft.com/office/drawing/2014/main" id="{28BBA98E-6F74-439F-B597-D688A2EE50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5674" y="3606134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2;p13">
            <a:extLst>
              <a:ext uri="{FF2B5EF4-FFF2-40B4-BE49-F238E27FC236}">
                <a16:creationId xmlns:a16="http://schemas.microsoft.com/office/drawing/2014/main" id="{56C37CAB-D795-44F9-BDAD-B5491893138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7636" y="3689123"/>
            <a:ext cx="746739" cy="48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3;p13">
            <a:extLst>
              <a:ext uri="{FF2B5EF4-FFF2-40B4-BE49-F238E27FC236}">
                <a16:creationId xmlns:a16="http://schemas.microsoft.com/office/drawing/2014/main" id="{31683952-E5A8-4350-8A40-A68553B2987E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27147" y="3769093"/>
            <a:ext cx="746739" cy="48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9;p13">
            <a:extLst>
              <a:ext uri="{FF2B5EF4-FFF2-40B4-BE49-F238E27FC236}">
                <a16:creationId xmlns:a16="http://schemas.microsoft.com/office/drawing/2014/main" id="{B21FF65A-9074-4D35-8F82-2BD23183A4EE}"/>
              </a:ext>
            </a:extLst>
          </p:cNvPr>
          <p:cNvSpPr/>
          <p:nvPr/>
        </p:nvSpPr>
        <p:spPr>
          <a:xfrm>
            <a:off x="10749925" y="3037083"/>
            <a:ext cx="1063898" cy="440785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110;p13">
            <a:extLst>
              <a:ext uri="{FF2B5EF4-FFF2-40B4-BE49-F238E27FC236}">
                <a16:creationId xmlns:a16="http://schemas.microsoft.com/office/drawing/2014/main" id="{6EA2BB15-037C-49F4-A3E9-65952DB3FE9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99833" y="2488353"/>
            <a:ext cx="887415" cy="6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1;p13">
            <a:extLst>
              <a:ext uri="{FF2B5EF4-FFF2-40B4-BE49-F238E27FC236}">
                <a16:creationId xmlns:a16="http://schemas.microsoft.com/office/drawing/2014/main" id="{5DAD52A0-5773-4ACB-8A7D-F15A87259411}"/>
              </a:ext>
            </a:extLst>
          </p:cNvPr>
          <p:cNvSpPr txBox="1"/>
          <p:nvPr/>
        </p:nvSpPr>
        <p:spPr>
          <a:xfrm>
            <a:off x="5144841" y="3044883"/>
            <a:ext cx="851000" cy="24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RegNet </a:t>
            </a:r>
            <a:r>
              <a:rPr lang="en-US" sz="13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112;p13">
            <a:extLst>
              <a:ext uri="{FF2B5EF4-FFF2-40B4-BE49-F238E27FC236}">
                <a16:creationId xmlns:a16="http://schemas.microsoft.com/office/drawing/2014/main" id="{F3782732-6E96-4A58-A0F7-7A6F3363ABDC}"/>
              </a:ext>
            </a:extLst>
          </p:cNvPr>
          <p:cNvSpPr/>
          <p:nvPr/>
        </p:nvSpPr>
        <p:spPr>
          <a:xfrm rot="20079677">
            <a:off x="4874953" y="2903790"/>
            <a:ext cx="215360" cy="1736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13;p13">
            <a:extLst>
              <a:ext uri="{FF2B5EF4-FFF2-40B4-BE49-F238E27FC236}">
                <a16:creationId xmlns:a16="http://schemas.microsoft.com/office/drawing/2014/main" id="{76E85360-48D8-4086-8BB1-85B375744181}"/>
              </a:ext>
            </a:extLst>
          </p:cNvPr>
          <p:cNvSpPr/>
          <p:nvPr/>
        </p:nvSpPr>
        <p:spPr>
          <a:xfrm>
            <a:off x="6019028" y="2841076"/>
            <a:ext cx="117491" cy="1647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4;p13">
            <a:extLst>
              <a:ext uri="{FF2B5EF4-FFF2-40B4-BE49-F238E27FC236}">
                <a16:creationId xmlns:a16="http://schemas.microsoft.com/office/drawing/2014/main" id="{2A025DEF-E776-4626-AD48-331EFAF057A9}"/>
              </a:ext>
            </a:extLst>
          </p:cNvPr>
          <p:cNvSpPr/>
          <p:nvPr/>
        </p:nvSpPr>
        <p:spPr>
          <a:xfrm>
            <a:off x="6019028" y="3959104"/>
            <a:ext cx="117491" cy="1647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15;p13">
            <a:extLst>
              <a:ext uri="{FF2B5EF4-FFF2-40B4-BE49-F238E27FC236}">
                <a16:creationId xmlns:a16="http://schemas.microsoft.com/office/drawing/2014/main" id="{AC611DA8-0811-4327-B4D7-6125B5481C5A}"/>
              </a:ext>
            </a:extLst>
          </p:cNvPr>
          <p:cNvSpPr/>
          <p:nvPr/>
        </p:nvSpPr>
        <p:spPr>
          <a:xfrm rot="1558138">
            <a:off x="4875300" y="3780988"/>
            <a:ext cx="215190" cy="1740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6;p13">
            <a:extLst>
              <a:ext uri="{FF2B5EF4-FFF2-40B4-BE49-F238E27FC236}">
                <a16:creationId xmlns:a16="http://schemas.microsoft.com/office/drawing/2014/main" id="{9E7A1872-213E-4B7D-8CCD-4B2AAB79F634}"/>
              </a:ext>
            </a:extLst>
          </p:cNvPr>
          <p:cNvSpPr/>
          <p:nvPr/>
        </p:nvSpPr>
        <p:spPr>
          <a:xfrm>
            <a:off x="7494138" y="2783237"/>
            <a:ext cx="797408" cy="308999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 </a:t>
            </a:r>
            <a:endParaRPr sz="11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117;p13">
            <a:extLst>
              <a:ext uri="{FF2B5EF4-FFF2-40B4-BE49-F238E27FC236}">
                <a16:creationId xmlns:a16="http://schemas.microsoft.com/office/drawing/2014/main" id="{616FBDB6-AE8B-4AB1-B079-525464A8A90D}"/>
              </a:ext>
            </a:extLst>
          </p:cNvPr>
          <p:cNvSpPr/>
          <p:nvPr/>
        </p:nvSpPr>
        <p:spPr>
          <a:xfrm>
            <a:off x="7497635" y="3890461"/>
            <a:ext cx="797408" cy="308999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</a:t>
            </a:r>
            <a:endParaRPr sz="11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" name="Google Shape;118;p13">
            <a:extLst>
              <a:ext uri="{FF2B5EF4-FFF2-40B4-BE49-F238E27FC236}">
                <a16:creationId xmlns:a16="http://schemas.microsoft.com/office/drawing/2014/main" id="{B75D9B43-7EEC-4418-A0EC-4C782DA4098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15670" y="3115240"/>
            <a:ext cx="1074584" cy="5713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" name="Google Shape;119;p13">
            <a:extLst>
              <a:ext uri="{FF2B5EF4-FFF2-40B4-BE49-F238E27FC236}">
                <a16:creationId xmlns:a16="http://schemas.microsoft.com/office/drawing/2014/main" id="{43455C11-8474-4075-9AA5-E9D79FD3F72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99833" y="3625852"/>
            <a:ext cx="887415" cy="6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20;p13">
            <a:extLst>
              <a:ext uri="{FF2B5EF4-FFF2-40B4-BE49-F238E27FC236}">
                <a16:creationId xmlns:a16="http://schemas.microsoft.com/office/drawing/2014/main" id="{DE3C580A-1394-44D1-B1A8-9D4AE97AE277}"/>
              </a:ext>
            </a:extLst>
          </p:cNvPr>
          <p:cNvSpPr txBox="1"/>
          <p:nvPr/>
        </p:nvSpPr>
        <p:spPr>
          <a:xfrm>
            <a:off x="5144833" y="4156119"/>
            <a:ext cx="851000" cy="24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imes New Roman"/>
                <a:ea typeface="Times New Roman"/>
                <a:cs typeface="Times New Roman"/>
                <a:sym typeface="Times New Roman"/>
              </a:rPr>
              <a:t>DetNet </a:t>
            </a:r>
            <a:r>
              <a:rPr lang="en-US" sz="1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" name="Google Shape;121;p13">
            <a:extLst>
              <a:ext uri="{FF2B5EF4-FFF2-40B4-BE49-F238E27FC236}">
                <a16:creationId xmlns:a16="http://schemas.microsoft.com/office/drawing/2014/main" id="{41AF66B1-6FF7-4992-8CFB-F1043198AEB2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50418" y="2644470"/>
            <a:ext cx="1074581" cy="57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22;p13">
            <a:extLst>
              <a:ext uri="{FF2B5EF4-FFF2-40B4-BE49-F238E27FC236}">
                <a16:creationId xmlns:a16="http://schemas.microsoft.com/office/drawing/2014/main" id="{0A22170C-3D7B-4FDB-AA5F-370510FEF1F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0422" y="3762499"/>
            <a:ext cx="1074584" cy="57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23;p13">
            <a:extLst>
              <a:ext uri="{FF2B5EF4-FFF2-40B4-BE49-F238E27FC236}">
                <a16:creationId xmlns:a16="http://schemas.microsoft.com/office/drawing/2014/main" id="{8B918D98-E387-439D-A923-F7ED2B08483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59730" y="2641491"/>
            <a:ext cx="1074581" cy="57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3">
            <a:extLst>
              <a:ext uri="{FF2B5EF4-FFF2-40B4-BE49-F238E27FC236}">
                <a16:creationId xmlns:a16="http://schemas.microsoft.com/office/drawing/2014/main" id="{CC678438-29BB-4A42-A3B3-4839C33520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60868" y="3759514"/>
            <a:ext cx="1074581" cy="57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3">
            <a:extLst>
              <a:ext uri="{FF2B5EF4-FFF2-40B4-BE49-F238E27FC236}">
                <a16:creationId xmlns:a16="http://schemas.microsoft.com/office/drawing/2014/main" id="{0C443F33-BE5C-4B7A-861E-8CB1A541FFC3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94459" y="3063749"/>
            <a:ext cx="481733" cy="38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3">
            <a:extLst>
              <a:ext uri="{FF2B5EF4-FFF2-40B4-BE49-F238E27FC236}">
                <a16:creationId xmlns:a16="http://schemas.microsoft.com/office/drawing/2014/main" id="{E1C21D02-E377-4020-B877-A5D0FE200823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291872" y="3063749"/>
            <a:ext cx="481733" cy="38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27;p13">
            <a:extLst>
              <a:ext uri="{FF2B5EF4-FFF2-40B4-BE49-F238E27FC236}">
                <a16:creationId xmlns:a16="http://schemas.microsoft.com/office/drawing/2014/main" id="{71B27BEE-2C10-499E-8ED1-BB4324211E84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797357" y="3556064"/>
            <a:ext cx="481733" cy="38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8;p13">
            <a:extLst>
              <a:ext uri="{FF2B5EF4-FFF2-40B4-BE49-F238E27FC236}">
                <a16:creationId xmlns:a16="http://schemas.microsoft.com/office/drawing/2014/main" id="{42B5EAC7-886F-40AC-9981-C22C02E90FD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294967" y="3552940"/>
            <a:ext cx="481733" cy="38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9;p13">
            <a:extLst>
              <a:ext uri="{FF2B5EF4-FFF2-40B4-BE49-F238E27FC236}">
                <a16:creationId xmlns:a16="http://schemas.microsoft.com/office/drawing/2014/main" id="{376FFFBA-9C89-4C2B-8881-497DA5D5EF53}"/>
              </a:ext>
            </a:extLst>
          </p:cNvPr>
          <p:cNvSpPr/>
          <p:nvPr/>
        </p:nvSpPr>
        <p:spPr>
          <a:xfrm>
            <a:off x="9374684" y="2259221"/>
            <a:ext cx="1009469" cy="342293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 Map</a:t>
            </a:r>
            <a:endParaRPr sz="11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1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130;p13">
            <a:extLst>
              <a:ext uri="{FF2B5EF4-FFF2-40B4-BE49-F238E27FC236}">
                <a16:creationId xmlns:a16="http://schemas.microsoft.com/office/drawing/2014/main" id="{61C8F71F-BAAC-49F0-B58E-4ED19678AF08}"/>
              </a:ext>
            </a:extLst>
          </p:cNvPr>
          <p:cNvSpPr/>
          <p:nvPr/>
        </p:nvSpPr>
        <p:spPr>
          <a:xfrm>
            <a:off x="9425697" y="4355544"/>
            <a:ext cx="976524" cy="31184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Map</a:t>
            </a:r>
            <a:endParaRPr sz="11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1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131;p13">
            <a:extLst>
              <a:ext uri="{FF2B5EF4-FFF2-40B4-BE49-F238E27FC236}">
                <a16:creationId xmlns:a16="http://schemas.microsoft.com/office/drawing/2014/main" id="{2BA5A4BC-CD9F-472A-BCF6-7D68FDAF8C62}"/>
              </a:ext>
            </a:extLst>
          </p:cNvPr>
          <p:cNvSpPr/>
          <p:nvPr/>
        </p:nvSpPr>
        <p:spPr>
          <a:xfrm>
            <a:off x="10749925" y="3529393"/>
            <a:ext cx="1063898" cy="440785"/>
          </a:xfrm>
          <a:prstGeom prst="rect">
            <a:avLst/>
          </a:prstGeom>
          <a:noFill/>
          <a:ln w="19050" cap="flat" cmpd="sng">
            <a:solidFill>
              <a:srgbClr val="44546A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132;p13">
            <a:extLst>
              <a:ext uri="{FF2B5EF4-FFF2-40B4-BE49-F238E27FC236}">
                <a16:creationId xmlns:a16="http://schemas.microsoft.com/office/drawing/2014/main" id="{B990A0FC-5446-4C41-A68D-DD536BAD85B1}"/>
              </a:ext>
            </a:extLst>
          </p:cNvPr>
          <p:cNvCxnSpPr>
            <a:cxnSpLocks/>
            <a:stCxn id="40" idx="0"/>
            <a:endCxn id="48" idx="1"/>
          </p:cNvCxnSpPr>
          <p:nvPr/>
        </p:nvCxnSpPr>
        <p:spPr>
          <a:xfrm flipV="1">
            <a:off x="6687709" y="2430368"/>
            <a:ext cx="2686975" cy="214102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2" name="Google Shape;133;p13">
            <a:extLst>
              <a:ext uri="{FF2B5EF4-FFF2-40B4-BE49-F238E27FC236}">
                <a16:creationId xmlns:a16="http://schemas.microsoft.com/office/drawing/2014/main" id="{4E230F0B-89D3-4CD5-9507-9E94437335E8}"/>
              </a:ext>
            </a:extLst>
          </p:cNvPr>
          <p:cNvCxnSpPr>
            <a:cxnSpLocks/>
            <a:stCxn id="43" idx="3"/>
            <a:endCxn id="48" idx="2"/>
          </p:cNvCxnSpPr>
          <p:nvPr/>
        </p:nvCxnSpPr>
        <p:spPr>
          <a:xfrm flipV="1">
            <a:off x="9635449" y="2601514"/>
            <a:ext cx="243970" cy="1443677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3" name="Google Shape;134;p13">
            <a:extLst>
              <a:ext uri="{FF2B5EF4-FFF2-40B4-BE49-F238E27FC236}">
                <a16:creationId xmlns:a16="http://schemas.microsoft.com/office/drawing/2014/main" id="{F20CAB45-5032-4BB1-8E3F-91EA40E44FB9}"/>
              </a:ext>
            </a:extLst>
          </p:cNvPr>
          <p:cNvCxnSpPr>
            <a:cxnSpLocks/>
            <a:stCxn id="42" idx="3"/>
            <a:endCxn id="49" idx="0"/>
          </p:cNvCxnSpPr>
          <p:nvPr/>
        </p:nvCxnSpPr>
        <p:spPr>
          <a:xfrm>
            <a:off x="9634311" y="2927168"/>
            <a:ext cx="279648" cy="1428376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4" name="Google Shape;135;p13">
            <a:extLst>
              <a:ext uri="{FF2B5EF4-FFF2-40B4-BE49-F238E27FC236}">
                <a16:creationId xmlns:a16="http://schemas.microsoft.com/office/drawing/2014/main" id="{69A97E7E-F9D5-4381-827A-67E0FF73E15C}"/>
              </a:ext>
            </a:extLst>
          </p:cNvPr>
          <p:cNvCxnSpPr>
            <a:cxnSpLocks/>
            <a:stCxn id="41" idx="2"/>
            <a:endCxn id="49" idx="1"/>
          </p:cNvCxnSpPr>
          <p:nvPr/>
        </p:nvCxnSpPr>
        <p:spPr>
          <a:xfrm>
            <a:off x="6687714" y="4333852"/>
            <a:ext cx="2737983" cy="177612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5" name="Google Shape;136;p13">
            <a:extLst>
              <a:ext uri="{FF2B5EF4-FFF2-40B4-BE49-F238E27FC236}">
                <a16:creationId xmlns:a16="http://schemas.microsoft.com/office/drawing/2014/main" id="{E2DE464B-465A-4E2C-8E44-381DDC51FC2A}"/>
              </a:ext>
            </a:extLst>
          </p:cNvPr>
          <p:cNvSpPr/>
          <p:nvPr/>
        </p:nvSpPr>
        <p:spPr>
          <a:xfrm>
            <a:off x="5835619" y="3549067"/>
            <a:ext cx="4902985" cy="225789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56" name="Google Shape;137;p13">
            <a:extLst>
              <a:ext uri="{FF2B5EF4-FFF2-40B4-BE49-F238E27FC236}">
                <a16:creationId xmlns:a16="http://schemas.microsoft.com/office/drawing/2014/main" id="{39DC8DE9-83ED-4D7E-BC29-17A3FFE1C103}"/>
              </a:ext>
            </a:extLst>
          </p:cNvPr>
          <p:cNvSpPr/>
          <p:nvPr/>
        </p:nvSpPr>
        <p:spPr>
          <a:xfrm rot="10800000" flipH="1">
            <a:off x="5835644" y="3272476"/>
            <a:ext cx="4902985" cy="200310"/>
          </a:xfrm>
          <a:custGeom>
            <a:avLst/>
            <a:gdLst/>
            <a:ahLst/>
            <a:cxnLst/>
            <a:rect l="l" t="t" r="r" b="b"/>
            <a:pathLst>
              <a:path w="227648" h="53350" extrusionOk="0">
                <a:moveTo>
                  <a:pt x="227648" y="53350"/>
                </a:moveTo>
                <a:cubicBezTo>
                  <a:pt x="205661" y="44460"/>
                  <a:pt x="133668" y="169"/>
                  <a:pt x="95727" y="10"/>
                </a:cubicBezTo>
                <a:cubicBezTo>
                  <a:pt x="57786" y="-149"/>
                  <a:pt x="15955" y="43667"/>
                  <a:pt x="0" y="52398"/>
                </a:cubicBezTo>
              </a:path>
            </a:pathLst>
          </a:cu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sp>
      <p:cxnSp>
        <p:nvCxnSpPr>
          <p:cNvPr id="57" name="Google Shape;138;p13">
            <a:extLst>
              <a:ext uri="{FF2B5EF4-FFF2-40B4-BE49-F238E27FC236}">
                <a16:creationId xmlns:a16="http://schemas.microsoft.com/office/drawing/2014/main" id="{11FD26AF-A633-4E7E-A598-CFE323DB012E}"/>
              </a:ext>
            </a:extLst>
          </p:cNvPr>
          <p:cNvCxnSpPr/>
          <p:nvPr/>
        </p:nvCxnSpPr>
        <p:spPr>
          <a:xfrm flipH="1">
            <a:off x="11274723" y="2735849"/>
            <a:ext cx="1178" cy="289983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139;p13">
            <a:extLst>
              <a:ext uri="{FF2B5EF4-FFF2-40B4-BE49-F238E27FC236}">
                <a16:creationId xmlns:a16="http://schemas.microsoft.com/office/drawing/2014/main" id="{F6A31F26-1B71-474E-AAE0-49DF47267FD9}"/>
              </a:ext>
            </a:extLst>
          </p:cNvPr>
          <p:cNvCxnSpPr/>
          <p:nvPr/>
        </p:nvCxnSpPr>
        <p:spPr>
          <a:xfrm rot="10800000">
            <a:off x="11275317" y="3981431"/>
            <a:ext cx="0" cy="258819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140;p13">
            <a:extLst>
              <a:ext uri="{FF2B5EF4-FFF2-40B4-BE49-F238E27FC236}">
                <a16:creationId xmlns:a16="http://schemas.microsoft.com/office/drawing/2014/main" id="{7C98B22C-7C33-4765-82AA-99BA394067DF}"/>
              </a:ext>
            </a:extLst>
          </p:cNvPr>
          <p:cNvCxnSpPr/>
          <p:nvPr/>
        </p:nvCxnSpPr>
        <p:spPr>
          <a:xfrm rot="10800000" flipH="1">
            <a:off x="10402221" y="4504121"/>
            <a:ext cx="316549" cy="2905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41;p13">
            <a:extLst>
              <a:ext uri="{FF2B5EF4-FFF2-40B4-BE49-F238E27FC236}">
                <a16:creationId xmlns:a16="http://schemas.microsoft.com/office/drawing/2014/main" id="{B72E65A2-F7EF-440E-8E97-5C7FDC9EF2AC}"/>
              </a:ext>
            </a:extLst>
          </p:cNvPr>
          <p:cNvCxnSpPr/>
          <p:nvPr/>
        </p:nvCxnSpPr>
        <p:spPr>
          <a:xfrm rot="10800000" flipH="1">
            <a:off x="10402221" y="2448652"/>
            <a:ext cx="316549" cy="2905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42;p13">
            <a:extLst>
              <a:ext uri="{FF2B5EF4-FFF2-40B4-BE49-F238E27FC236}">
                <a16:creationId xmlns:a16="http://schemas.microsoft.com/office/drawing/2014/main" id="{A009D55C-CEFB-4751-B8C9-9A05863BD98F}"/>
              </a:ext>
            </a:extLst>
          </p:cNvPr>
          <p:cNvCxnSpPr/>
          <p:nvPr/>
        </p:nvCxnSpPr>
        <p:spPr>
          <a:xfrm rot="10800000" flipH="1">
            <a:off x="8280897" y="2947263"/>
            <a:ext cx="269140" cy="1849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43;p13">
            <a:extLst>
              <a:ext uri="{FF2B5EF4-FFF2-40B4-BE49-F238E27FC236}">
                <a16:creationId xmlns:a16="http://schemas.microsoft.com/office/drawing/2014/main" id="{3A8AB989-3455-4906-B884-3ACE98A8BDDB}"/>
              </a:ext>
            </a:extLst>
          </p:cNvPr>
          <p:cNvCxnSpPr/>
          <p:nvPr/>
        </p:nvCxnSpPr>
        <p:spPr>
          <a:xfrm rot="10800000" flipH="1">
            <a:off x="7224997" y="2947263"/>
            <a:ext cx="269140" cy="1849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44;p13">
            <a:extLst>
              <a:ext uri="{FF2B5EF4-FFF2-40B4-BE49-F238E27FC236}">
                <a16:creationId xmlns:a16="http://schemas.microsoft.com/office/drawing/2014/main" id="{657398B7-A5E0-4799-A331-A547BFD73A88}"/>
              </a:ext>
            </a:extLst>
          </p:cNvPr>
          <p:cNvCxnSpPr/>
          <p:nvPr/>
        </p:nvCxnSpPr>
        <p:spPr>
          <a:xfrm rot="10800000" flipH="1">
            <a:off x="8295187" y="4043288"/>
            <a:ext cx="269140" cy="1849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45;p13">
            <a:extLst>
              <a:ext uri="{FF2B5EF4-FFF2-40B4-BE49-F238E27FC236}">
                <a16:creationId xmlns:a16="http://schemas.microsoft.com/office/drawing/2014/main" id="{941AFB70-6BAE-40B6-84CE-3F7E45F93C72}"/>
              </a:ext>
            </a:extLst>
          </p:cNvPr>
          <p:cNvCxnSpPr/>
          <p:nvPr/>
        </p:nvCxnSpPr>
        <p:spPr>
          <a:xfrm rot="10800000" flipH="1">
            <a:off x="7239287" y="4043288"/>
            <a:ext cx="269140" cy="1849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Google Shape;146;p13">
            <a:extLst>
              <a:ext uri="{FF2B5EF4-FFF2-40B4-BE49-F238E27FC236}">
                <a16:creationId xmlns:a16="http://schemas.microsoft.com/office/drawing/2014/main" id="{E1D6F628-F6B4-4E58-A24D-AA60F12560A7}"/>
              </a:ext>
            </a:extLst>
          </p:cNvPr>
          <p:cNvSpPr txBox="1"/>
          <p:nvPr/>
        </p:nvSpPr>
        <p:spPr>
          <a:xfrm>
            <a:off x="3473886" y="1945170"/>
            <a:ext cx="4483505" cy="245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eg-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Det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bi-knowledge transfer in </a:t>
            </a:r>
            <a:endParaRPr sz="1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147;p13">
            <a:extLst>
              <a:ext uri="{FF2B5EF4-FFF2-40B4-BE49-F238E27FC236}">
                <a16:creationId xmlns:a16="http://schemas.microsoft.com/office/drawing/2014/main" id="{52F95064-DA4A-423D-8C12-0E661DC44F5A}"/>
              </a:ext>
            </a:extLst>
          </p:cNvPr>
          <p:cNvSpPr txBox="1"/>
          <p:nvPr/>
        </p:nvSpPr>
        <p:spPr>
          <a:xfrm>
            <a:off x="49160" y="1880799"/>
            <a:ext cx="3686884" cy="345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mutual</a:t>
            </a:r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transformations modelling in </a:t>
            </a:r>
            <a:endParaRPr sz="1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" name="Google Shape;149;p13">
            <a:extLst>
              <a:ext uri="{FF2B5EF4-FFF2-40B4-BE49-F238E27FC236}">
                <a16:creationId xmlns:a16="http://schemas.microsoft.com/office/drawing/2014/main" id="{4572189A-658A-4B6E-8B6D-33EE9C454CA7}"/>
              </a:ext>
            </a:extLst>
          </p:cNvPr>
          <p:cNvCxnSpPr>
            <a:cxnSpLocks/>
          </p:cNvCxnSpPr>
          <p:nvPr/>
        </p:nvCxnSpPr>
        <p:spPr>
          <a:xfrm flipH="1">
            <a:off x="3805693" y="2157438"/>
            <a:ext cx="11142" cy="2451726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150;p13">
            <a:extLst>
              <a:ext uri="{FF2B5EF4-FFF2-40B4-BE49-F238E27FC236}">
                <a16:creationId xmlns:a16="http://schemas.microsoft.com/office/drawing/2014/main" id="{94EFB493-8D9A-48DD-AB93-49C33E77E8FB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713844" y="2164327"/>
            <a:ext cx="1077031" cy="57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51;p13">
            <a:extLst>
              <a:ext uri="{FF2B5EF4-FFF2-40B4-BE49-F238E27FC236}">
                <a16:creationId xmlns:a16="http://schemas.microsoft.com/office/drawing/2014/main" id="{7B564333-9BF6-4F55-9D02-C0CDDD42BA80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736787" y="4224275"/>
            <a:ext cx="1077031" cy="57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ACC27A7-6638-45B9-92C8-B0D371A580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26959" y="2301617"/>
            <a:ext cx="109947" cy="11363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03911400-AB93-4017-8A83-D53118674B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319314" y="2113052"/>
            <a:ext cx="140314" cy="123028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6434EE9B-F99F-48FE-B256-AEF7EB20E928}"/>
              </a:ext>
            </a:extLst>
          </p:cNvPr>
          <p:cNvGrpSpPr/>
          <p:nvPr/>
        </p:nvGrpSpPr>
        <p:grpSpPr>
          <a:xfrm>
            <a:off x="4229680" y="4834623"/>
            <a:ext cx="4760098" cy="1053803"/>
            <a:chOff x="4229680" y="4834623"/>
            <a:chExt cx="4760098" cy="1053803"/>
          </a:xfrm>
        </p:grpSpPr>
        <p:cxnSp>
          <p:nvCxnSpPr>
            <p:cNvPr id="156" name="Google Shape;74;p13">
              <a:extLst>
                <a:ext uri="{FF2B5EF4-FFF2-40B4-BE49-F238E27FC236}">
                  <a16:creationId xmlns:a16="http://schemas.microsoft.com/office/drawing/2014/main" id="{6358A88E-651E-4EAD-AB01-0D837EBF7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8531" y="5070097"/>
              <a:ext cx="278752" cy="3516"/>
            </a:xfrm>
            <a:prstGeom prst="straightConnector1">
              <a:avLst/>
            </a:prstGeom>
            <a:noFill/>
            <a:ln w="28575" cap="flat" cmpd="sng">
              <a:solidFill>
                <a:srgbClr val="A61C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7" name="Google Shape;75;p13">
              <a:extLst>
                <a:ext uri="{FF2B5EF4-FFF2-40B4-BE49-F238E27FC236}">
                  <a16:creationId xmlns:a16="http://schemas.microsoft.com/office/drawing/2014/main" id="{E08B728D-2D2A-41A5-A73B-526F1605B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6256" y="5070088"/>
              <a:ext cx="278752" cy="3516"/>
            </a:xfrm>
            <a:prstGeom prst="straightConnector1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8" name="Google Shape;76;p13">
              <a:extLst>
                <a:ext uri="{FF2B5EF4-FFF2-40B4-BE49-F238E27FC236}">
                  <a16:creationId xmlns:a16="http://schemas.microsoft.com/office/drawing/2014/main" id="{ECF73B07-47BF-4441-AD38-B42A200EEB82}"/>
                </a:ext>
              </a:extLst>
            </p:cNvPr>
            <p:cNvSpPr txBox="1"/>
            <p:nvPr/>
          </p:nvSpPr>
          <p:spPr>
            <a:xfrm>
              <a:off x="5043139" y="4879919"/>
              <a:ext cx="3320168" cy="43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dirty="0">
                  <a:latin typeface="Times New Roman"/>
                  <a:ea typeface="Times New Roman"/>
                  <a:cs typeface="Times New Roman"/>
                  <a:sym typeface="Times New Roman"/>
                </a:rPr>
                <a:t>Step 1: Density and location inference</a:t>
              </a:r>
              <a:endParaRPr sz="1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9" name="Google Shape;77;p13">
              <a:extLst>
                <a:ext uri="{FF2B5EF4-FFF2-40B4-BE49-F238E27FC236}">
                  <a16:creationId xmlns:a16="http://schemas.microsoft.com/office/drawing/2014/main" id="{8F23E2FB-9111-4D54-B9B8-9341D9B40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893" y="5331304"/>
              <a:ext cx="597575" cy="558"/>
            </a:xfrm>
            <a:prstGeom prst="straightConnector1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0" name="Google Shape;78;p13">
              <a:extLst>
                <a:ext uri="{FF2B5EF4-FFF2-40B4-BE49-F238E27FC236}">
                  <a16:creationId xmlns:a16="http://schemas.microsoft.com/office/drawing/2014/main" id="{BE91EFC6-D149-4AA4-9CB8-847403133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3493" y="5580379"/>
              <a:ext cx="589212" cy="3955"/>
            </a:xfrm>
            <a:prstGeom prst="straightConnector1">
              <a:avLst/>
            </a:pr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1" name="Google Shape;118;p13">
              <a:extLst>
                <a:ext uri="{FF2B5EF4-FFF2-40B4-BE49-F238E27FC236}">
                  <a16:creationId xmlns:a16="http://schemas.microsoft.com/office/drawing/2014/main" id="{FB8AC477-B173-4BD5-9489-AF6EE620603B}"/>
                </a:ext>
              </a:extLst>
            </p:cNvPr>
            <p:cNvSpPr/>
            <p:nvPr/>
          </p:nvSpPr>
          <p:spPr>
            <a:xfrm>
              <a:off x="4229680" y="4834623"/>
              <a:ext cx="4760098" cy="1053803"/>
            </a:xfrm>
            <a:prstGeom prst="rect">
              <a:avLst/>
            </a:prstGeom>
            <a:noFill/>
            <a:ln w="190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62" name="Google Shape;122;p13">
              <a:extLst>
                <a:ext uri="{FF2B5EF4-FFF2-40B4-BE49-F238E27FC236}">
                  <a16:creationId xmlns:a16="http://schemas.microsoft.com/office/drawing/2014/main" id="{B3D62233-72EF-4C41-9A22-57596B8F94DE}"/>
                </a:ext>
              </a:extLst>
            </p:cNvPr>
            <p:cNvSpPr txBox="1"/>
            <p:nvPr/>
          </p:nvSpPr>
          <p:spPr>
            <a:xfrm>
              <a:off x="5043138" y="5146892"/>
              <a:ext cx="3946640" cy="361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2: Pseudo ground truth generation</a:t>
              </a:r>
              <a:endParaRPr sz="1600" dirty="0"/>
            </a:p>
          </p:txBody>
        </p:sp>
        <p:sp>
          <p:nvSpPr>
            <p:cNvPr id="163" name="Google Shape;123;p13">
              <a:extLst>
                <a:ext uri="{FF2B5EF4-FFF2-40B4-BE49-F238E27FC236}">
                  <a16:creationId xmlns:a16="http://schemas.microsoft.com/office/drawing/2014/main" id="{8DC7AE72-D751-4AA0-9A53-9625B8536A2B}"/>
                </a:ext>
              </a:extLst>
            </p:cNvPr>
            <p:cNvSpPr txBox="1"/>
            <p:nvPr/>
          </p:nvSpPr>
          <p:spPr>
            <a:xfrm>
              <a:off x="5038375" y="5376571"/>
              <a:ext cx="3194730" cy="385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3: Self-supervised fine-tuning</a:t>
              </a:r>
              <a:endParaRPr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32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2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Our Approach: 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mutual transformations modelling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030FA-22FC-4B88-A472-3A79C48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61A5C0AD-5018-440C-8282-81C2E05E22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346" y="2302049"/>
            <a:ext cx="779740" cy="58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4;p13">
            <a:extLst>
              <a:ext uri="{FF2B5EF4-FFF2-40B4-BE49-F238E27FC236}">
                <a16:creationId xmlns:a16="http://schemas.microsoft.com/office/drawing/2014/main" id="{CA368A95-C461-4C15-A1E9-571EADBA76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7670" y="2276373"/>
            <a:ext cx="1388060" cy="70639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5;p13">
            <a:extLst>
              <a:ext uri="{FF2B5EF4-FFF2-40B4-BE49-F238E27FC236}">
                <a16:creationId xmlns:a16="http://schemas.microsoft.com/office/drawing/2014/main" id="{8CFC6E8F-578D-449C-B0A0-59988537C8C1}"/>
              </a:ext>
            </a:extLst>
          </p:cNvPr>
          <p:cNvSpPr txBox="1"/>
          <p:nvPr/>
        </p:nvSpPr>
        <p:spPr>
          <a:xfrm>
            <a:off x="8379682" y="1632294"/>
            <a:ext cx="18913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</a:t>
            </a:r>
            <a:r>
              <a:rPr lang="zh-CN" sz="32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 sz="2000" b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endParaRPr sz="2000" b="1" dirty="0">
              <a:solidFill>
                <a:srgbClr val="A61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A673DA-8F49-403F-ABAF-1317B667DB24}"/>
                  </a:ext>
                </a:extLst>
              </p:cNvPr>
              <p:cNvSpPr txBox="1"/>
              <p:nvPr/>
            </p:nvSpPr>
            <p:spPr>
              <a:xfrm>
                <a:off x="200965" y="3287234"/>
                <a:ext cx="2133606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A673DA-8F49-403F-ABAF-1317B667D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5" y="3287234"/>
                <a:ext cx="2133606" cy="946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8199EDB-B72E-41BD-9300-1322B6071D17}"/>
                  </a:ext>
                </a:extLst>
              </p:cNvPr>
              <p:cNvSpPr txBox="1"/>
              <p:nvPr/>
            </p:nvSpPr>
            <p:spPr>
              <a:xfrm>
                <a:off x="4095504" y="3388493"/>
                <a:ext cx="224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8199EDB-B72E-41BD-9300-1322B6071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04" y="3388493"/>
                <a:ext cx="2245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oogle Shape;70;p13">
            <a:extLst>
              <a:ext uri="{FF2B5EF4-FFF2-40B4-BE49-F238E27FC236}">
                <a16:creationId xmlns:a16="http://schemas.microsoft.com/office/drawing/2014/main" id="{6DB9B954-C32C-4B1E-B3E5-579493ADB00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78375" b="66007"/>
          <a:stretch/>
        </p:blipFill>
        <p:spPr>
          <a:xfrm>
            <a:off x="646176" y="206624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73;p13">
            <a:extLst>
              <a:ext uri="{FF2B5EF4-FFF2-40B4-BE49-F238E27FC236}">
                <a16:creationId xmlns:a16="http://schemas.microsoft.com/office/drawing/2014/main" id="{18492761-292F-4A40-AD9F-8791842C886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72934" b="63361"/>
          <a:stretch/>
        </p:blipFill>
        <p:spPr>
          <a:xfrm>
            <a:off x="4678104" y="2250311"/>
            <a:ext cx="1080000" cy="1080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39364D4-60E9-4876-ADCA-FF8613B30F30}"/>
                  </a:ext>
                </a:extLst>
              </p:cNvPr>
              <p:cNvSpPr txBox="1"/>
              <p:nvPr/>
            </p:nvSpPr>
            <p:spPr>
              <a:xfrm>
                <a:off x="2260473" y="3035961"/>
                <a:ext cx="205639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l-GR" altLang="zh-CN" dirty="0"/>
                  <a:t>Ψ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439364D4-60E9-4876-ADCA-FF8613B3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473" y="3035961"/>
                <a:ext cx="2056397" cy="332399"/>
              </a:xfrm>
              <a:prstGeom prst="rect">
                <a:avLst/>
              </a:prstGeom>
              <a:blipFill>
                <a:blip r:embed="rId9"/>
                <a:stretch>
                  <a:fillRect l="-7122" t="-16364" b="-3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7" name="Google Shape;73;p13">
            <a:extLst>
              <a:ext uri="{FF2B5EF4-FFF2-40B4-BE49-F238E27FC236}">
                <a16:creationId xmlns:a16="http://schemas.microsoft.com/office/drawing/2014/main" id="{9A3D4ED8-13FB-45A3-BAB5-BCA91E8AAE3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72934" b="63361"/>
          <a:stretch/>
        </p:blipFill>
        <p:spPr>
          <a:xfrm>
            <a:off x="6369849" y="226458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70;p13">
            <a:extLst>
              <a:ext uri="{FF2B5EF4-FFF2-40B4-BE49-F238E27FC236}">
                <a16:creationId xmlns:a16="http://schemas.microsoft.com/office/drawing/2014/main" id="{FB9EF2D5-C35F-44A5-BB01-9BC5A128B14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78375" b="66007"/>
          <a:stretch/>
        </p:blipFill>
        <p:spPr>
          <a:xfrm>
            <a:off x="10438610" y="2268479"/>
            <a:ext cx="1080000" cy="1080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B3E00F21-9E85-4C08-B69E-033FAE5772ED}"/>
                  </a:ext>
                </a:extLst>
              </p:cNvPr>
              <p:cNvSpPr txBox="1"/>
              <p:nvPr/>
            </p:nvSpPr>
            <p:spPr>
              <a:xfrm>
                <a:off x="5829472" y="3398256"/>
                <a:ext cx="224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B3E00F21-9E85-4C08-B69E-033FAE57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72" y="3398256"/>
                <a:ext cx="22452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08388CFE-FC6B-461C-89D3-D78CEDCDA726}"/>
                  </a:ext>
                </a:extLst>
              </p:cNvPr>
              <p:cNvSpPr txBox="1"/>
              <p:nvPr/>
            </p:nvSpPr>
            <p:spPr>
              <a:xfrm>
                <a:off x="9951707" y="3398256"/>
                <a:ext cx="2133606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08388CFE-FC6B-461C-89D3-D78CEDCDA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707" y="3398256"/>
                <a:ext cx="2133606" cy="9469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89;p13">
            <a:extLst>
              <a:ext uri="{FF2B5EF4-FFF2-40B4-BE49-F238E27FC236}">
                <a16:creationId xmlns:a16="http://schemas.microsoft.com/office/drawing/2014/main" id="{B8CF23F1-4262-41CC-B0DD-CE9B3880E489}"/>
              </a:ext>
            </a:extLst>
          </p:cNvPr>
          <p:cNvSpPr/>
          <p:nvPr/>
        </p:nvSpPr>
        <p:spPr>
          <a:xfrm>
            <a:off x="1879895" y="2515588"/>
            <a:ext cx="526646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89;p13">
            <a:extLst>
              <a:ext uri="{FF2B5EF4-FFF2-40B4-BE49-F238E27FC236}">
                <a16:creationId xmlns:a16="http://schemas.microsoft.com/office/drawing/2014/main" id="{73188C98-96F2-449E-B583-73C051643CD2}"/>
              </a:ext>
            </a:extLst>
          </p:cNvPr>
          <p:cNvSpPr/>
          <p:nvPr/>
        </p:nvSpPr>
        <p:spPr>
          <a:xfrm>
            <a:off x="3978455" y="2524240"/>
            <a:ext cx="526646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89;p13">
            <a:extLst>
              <a:ext uri="{FF2B5EF4-FFF2-40B4-BE49-F238E27FC236}">
                <a16:creationId xmlns:a16="http://schemas.microsoft.com/office/drawing/2014/main" id="{42C5A855-147D-41A8-B185-1C3BB94E6586}"/>
              </a:ext>
            </a:extLst>
          </p:cNvPr>
          <p:cNvSpPr/>
          <p:nvPr/>
        </p:nvSpPr>
        <p:spPr>
          <a:xfrm>
            <a:off x="7645791" y="2522011"/>
            <a:ext cx="526646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89;p13">
            <a:extLst>
              <a:ext uri="{FF2B5EF4-FFF2-40B4-BE49-F238E27FC236}">
                <a16:creationId xmlns:a16="http://schemas.microsoft.com/office/drawing/2014/main" id="{2F55C0D8-1FF0-4897-B592-347522E510C2}"/>
              </a:ext>
            </a:extLst>
          </p:cNvPr>
          <p:cNvSpPr/>
          <p:nvPr/>
        </p:nvSpPr>
        <p:spPr>
          <a:xfrm>
            <a:off x="9744351" y="2530663"/>
            <a:ext cx="526646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91;p13">
            <a:extLst>
              <a:ext uri="{FF2B5EF4-FFF2-40B4-BE49-F238E27FC236}">
                <a16:creationId xmlns:a16="http://schemas.microsoft.com/office/drawing/2014/main" id="{D9271720-9339-436C-91BC-9087294E4E42}"/>
              </a:ext>
            </a:extLst>
          </p:cNvPr>
          <p:cNvSpPr txBox="1"/>
          <p:nvPr/>
        </p:nvSpPr>
        <p:spPr>
          <a:xfrm>
            <a:off x="2579063" y="1844032"/>
            <a:ext cx="1794025" cy="27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 </a:t>
            </a:r>
            <a:r>
              <a:rPr lang="en-US" sz="20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ψ</a:t>
            </a:r>
            <a:endParaRPr sz="2000" b="1" dirty="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5FAB0F7E-AD82-4C41-BCBA-BB3513AE0F49}"/>
                  </a:ext>
                </a:extLst>
              </p:cNvPr>
              <p:cNvSpPr txBox="1"/>
              <p:nvPr/>
            </p:nvSpPr>
            <p:spPr>
              <a:xfrm>
                <a:off x="7704977" y="3139960"/>
                <a:ext cx="2667269" cy="40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altLang="zh-CN" dirty="0" smtClean="0"/>
                            <m:t>Ф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l-GR" altLang="zh-CN" dirty="0" smtClean="0"/>
                                <m:t>Ф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l-GR" altLang="zh-CN" dirty="0" smtClean="0"/>
                                        <m:t>Ф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5FAB0F7E-AD82-4C41-BCBA-BB3513AE0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977" y="3139960"/>
                <a:ext cx="2667269" cy="400366"/>
              </a:xfrm>
              <a:prstGeom prst="rect">
                <a:avLst/>
              </a:prstGeom>
              <a:blipFill>
                <a:blip r:embed="rId12"/>
                <a:stretch>
                  <a:fillRect l="-1602" r="-45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4E47411E-5728-4EC3-9F98-77AFB1F86C48}"/>
                  </a:ext>
                </a:extLst>
              </p:cNvPr>
              <p:cNvSpPr txBox="1"/>
              <p:nvPr/>
            </p:nvSpPr>
            <p:spPr>
              <a:xfrm>
                <a:off x="2729528" y="4006005"/>
                <a:ext cx="7948304" cy="1527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𝑚𝑠𝑒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𝑑𝑚𝑠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𝑠𝑠𝑖𝑚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𝑚𝑠𝑒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z-Cyrl-AZ" altLang="zh-CN" b="0" i="1" smtClean="0">
                              <a:latin typeface="Cambria Math" panose="02040503050406030204" pitchFamily="18" charset="0"/>
                            </a:rPr>
                            <m:t>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z-Cyrl-AZ" altLang="zh-CN" b="0" i="1" smtClean="0">
                                  <a:latin typeface="Cambria Math" panose="02040503050406030204" pitchFamily="18" charset="0"/>
                                </a:rPr>
                                <m:t>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l-GR" altLang="zh-CN" dirty="0" smtClean="0"/>
                                <m:t>Ф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4E47411E-5728-4EC3-9F98-77AFB1F86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28" y="4006005"/>
                <a:ext cx="7948304" cy="15274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55F2028A-97AC-4B87-B07B-EA97049BB2AB}"/>
                  </a:ext>
                </a:extLst>
              </p:cNvPr>
              <p:cNvSpPr txBox="1"/>
              <p:nvPr/>
            </p:nvSpPr>
            <p:spPr>
              <a:xfrm>
                <a:off x="3761202" y="5238131"/>
                <a:ext cx="6513870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altLang="zh-CN" b="0" i="1" smtClean="0">
                            <a:latin typeface="Cambria Math" panose="02040503050406030204" pitchFamily="18" charset="0"/>
                          </a:rPr>
                          <m:t>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z-Cyrl-AZ" altLang="zh-CN" b="0" i="1" smtClean="0">
                                        <a:latin typeface="Cambria Math" panose="02040503050406030204" pitchFamily="18" charset="0"/>
                                      </a:rPr>
                                      <m:t>е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az-Cyrl-AZ" altLang="zh-CN" b="0" i="1" smtClean="0">
                                        <a:latin typeface="Cambria Math" panose="02040503050406030204" pitchFamily="18" charset="0"/>
                                      </a:rPr>
                                      <m:t>Ф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z-Cyrl-AZ" altLang="zh-CN" b="0" i="1" smtClean="0">
                                        <a:latin typeface="Cambria Math" panose="02040503050406030204" pitchFamily="18" charset="0"/>
                                      </a:rPr>
                                      <m:t>е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z-Cyrl-A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Ф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sup>
                                </m:sSup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             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b="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altLang="zh-CN" b="0" i="1" smtClean="0">
                            <a:latin typeface="Cambria Math" panose="02040503050406030204" pitchFamily="18" charset="0"/>
                          </a:rPr>
                          <m:t>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0.1,     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55F2028A-97AC-4B87-B07B-EA97049B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02" y="5238131"/>
                <a:ext cx="6513870" cy="13408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77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2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Our Approach: 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Reg-Det bi-knowledge transfer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030FA-22FC-4B88-A472-3A79C48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7" name="Google Shape;80;p13">
            <a:extLst>
              <a:ext uri="{FF2B5EF4-FFF2-40B4-BE49-F238E27FC236}">
                <a16:creationId xmlns:a16="http://schemas.microsoft.com/office/drawing/2014/main" id="{84042818-8641-4E97-AEC6-AC9230DE30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429" y="2090773"/>
            <a:ext cx="1056969" cy="8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81;p13">
            <a:extLst>
              <a:ext uri="{FF2B5EF4-FFF2-40B4-BE49-F238E27FC236}">
                <a16:creationId xmlns:a16="http://schemas.microsoft.com/office/drawing/2014/main" id="{F14B1257-2BF9-4580-8751-D2B3D681F387}"/>
              </a:ext>
            </a:extLst>
          </p:cNvPr>
          <p:cNvSpPr txBox="1"/>
          <p:nvPr/>
        </p:nvSpPr>
        <p:spPr>
          <a:xfrm>
            <a:off x="3193036" y="2750714"/>
            <a:ext cx="1013597" cy="2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latin typeface="Times New Roman"/>
                <a:ea typeface="Times New Roman"/>
                <a:cs typeface="Times New Roman"/>
                <a:sym typeface="Times New Roman"/>
              </a:rPr>
              <a:t>RegNet </a:t>
            </a:r>
            <a:r>
              <a:rPr lang="zh-CN" sz="1300" i="1" dirty="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3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82;p13">
            <a:extLst>
              <a:ext uri="{FF2B5EF4-FFF2-40B4-BE49-F238E27FC236}">
                <a16:creationId xmlns:a16="http://schemas.microsoft.com/office/drawing/2014/main" id="{E197E296-3040-47FE-9903-A217F763368F}"/>
              </a:ext>
            </a:extLst>
          </p:cNvPr>
          <p:cNvSpPr/>
          <p:nvPr/>
        </p:nvSpPr>
        <p:spPr>
          <a:xfrm rot="20079677">
            <a:off x="2871582" y="2583404"/>
            <a:ext cx="256508" cy="2058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83;p13">
            <a:extLst>
              <a:ext uri="{FF2B5EF4-FFF2-40B4-BE49-F238E27FC236}">
                <a16:creationId xmlns:a16="http://schemas.microsoft.com/office/drawing/2014/main" id="{8BA621EC-9DE6-4946-A6D0-C39A08117DED}"/>
              </a:ext>
            </a:extLst>
          </p:cNvPr>
          <p:cNvSpPr/>
          <p:nvPr/>
        </p:nvSpPr>
        <p:spPr>
          <a:xfrm>
            <a:off x="4234251" y="2509038"/>
            <a:ext cx="139940" cy="1954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84;p13">
            <a:extLst>
              <a:ext uri="{FF2B5EF4-FFF2-40B4-BE49-F238E27FC236}">
                <a16:creationId xmlns:a16="http://schemas.microsoft.com/office/drawing/2014/main" id="{CD43D258-E8A4-4EC1-AD1F-BEBD1D4B33E2}"/>
              </a:ext>
            </a:extLst>
          </p:cNvPr>
          <p:cNvSpPr/>
          <p:nvPr/>
        </p:nvSpPr>
        <p:spPr>
          <a:xfrm>
            <a:off x="4213138" y="4327975"/>
            <a:ext cx="139940" cy="1954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85;p13">
            <a:extLst>
              <a:ext uri="{FF2B5EF4-FFF2-40B4-BE49-F238E27FC236}">
                <a16:creationId xmlns:a16="http://schemas.microsoft.com/office/drawing/2014/main" id="{548CA0E2-3A03-4928-8C69-5ABB2C6AEF87}"/>
              </a:ext>
            </a:extLst>
          </p:cNvPr>
          <p:cNvSpPr/>
          <p:nvPr/>
        </p:nvSpPr>
        <p:spPr>
          <a:xfrm rot="1558138">
            <a:off x="2850883" y="4116762"/>
            <a:ext cx="256306" cy="2063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87;p13">
            <a:extLst>
              <a:ext uri="{FF2B5EF4-FFF2-40B4-BE49-F238E27FC236}">
                <a16:creationId xmlns:a16="http://schemas.microsoft.com/office/drawing/2014/main" id="{ABD0906A-B931-4FF8-ADCE-5A570600A6CA}"/>
              </a:ext>
            </a:extLst>
          </p:cNvPr>
          <p:cNvSpPr/>
          <p:nvPr/>
        </p:nvSpPr>
        <p:spPr>
          <a:xfrm>
            <a:off x="6830528" y="2389824"/>
            <a:ext cx="1278772" cy="364223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</a:t>
            </a:r>
            <a:r>
              <a:rPr lang="en-US" altLang="zh-CN" sz="16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ψ</a:t>
            </a:r>
            <a:endParaRPr sz="16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88;p13">
            <a:extLst>
              <a:ext uri="{FF2B5EF4-FFF2-40B4-BE49-F238E27FC236}">
                <a16:creationId xmlns:a16="http://schemas.microsoft.com/office/drawing/2014/main" id="{E2C1F878-7425-4B01-8D8A-E7DE181F6D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35" y="2669556"/>
            <a:ext cx="2081358" cy="15561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" name="Google Shape;89;p13">
            <a:extLst>
              <a:ext uri="{FF2B5EF4-FFF2-40B4-BE49-F238E27FC236}">
                <a16:creationId xmlns:a16="http://schemas.microsoft.com/office/drawing/2014/main" id="{A2C3F14B-559F-4755-BBE8-D9546D040B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316" y="3932800"/>
            <a:ext cx="1056969" cy="80568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E3D2FB76-FD38-43EC-852C-E0B73F1FAA00}"/>
              </a:ext>
            </a:extLst>
          </p:cNvPr>
          <p:cNvSpPr txBox="1"/>
          <p:nvPr/>
        </p:nvSpPr>
        <p:spPr>
          <a:xfrm>
            <a:off x="3171914" y="4561598"/>
            <a:ext cx="1013597" cy="29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DetNet </a:t>
            </a:r>
            <a:r>
              <a:rPr lang="zh-CN" sz="13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13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1" name="Google Shape;114;p13">
            <a:extLst>
              <a:ext uri="{FF2B5EF4-FFF2-40B4-BE49-F238E27FC236}">
                <a16:creationId xmlns:a16="http://schemas.microsoft.com/office/drawing/2014/main" id="{7C201475-1C4D-44E7-B2DE-F6EC69C19912}"/>
              </a:ext>
            </a:extLst>
          </p:cNvPr>
          <p:cNvCxnSpPr>
            <a:cxnSpLocks/>
          </p:cNvCxnSpPr>
          <p:nvPr/>
        </p:nvCxnSpPr>
        <p:spPr>
          <a:xfrm>
            <a:off x="8109300" y="2571936"/>
            <a:ext cx="341126" cy="1293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E3C4710C-92BA-429A-880D-847E2072465D}"/>
              </a:ext>
            </a:extLst>
          </p:cNvPr>
          <p:cNvCxnSpPr>
            <a:cxnSpLocks/>
          </p:cNvCxnSpPr>
          <p:nvPr/>
        </p:nvCxnSpPr>
        <p:spPr>
          <a:xfrm flipV="1">
            <a:off x="6493322" y="2571936"/>
            <a:ext cx="347038" cy="1306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" name="Picture 3">
            <a:extLst>
              <a:ext uri="{FF2B5EF4-FFF2-40B4-BE49-F238E27FC236}">
                <a16:creationId xmlns:a16="http://schemas.microsoft.com/office/drawing/2014/main" id="{897DF7C7-AB6E-4074-ACE6-653286FF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072" y="1815008"/>
            <a:ext cx="2080800" cy="15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Google Shape;91;p13">
            <a:extLst>
              <a:ext uri="{FF2B5EF4-FFF2-40B4-BE49-F238E27FC236}">
                <a16:creationId xmlns:a16="http://schemas.microsoft.com/office/drawing/2014/main" id="{67290F14-E318-4776-888A-75C22D5B16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396" y="1821431"/>
            <a:ext cx="2080800" cy="1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92;p13">
            <a:extLst>
              <a:ext uri="{FF2B5EF4-FFF2-40B4-BE49-F238E27FC236}">
                <a16:creationId xmlns:a16="http://schemas.microsoft.com/office/drawing/2014/main" id="{6B8EA439-39CF-4DB2-95F4-2826785F8E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2522" y="3829728"/>
            <a:ext cx="2080800" cy="155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74;p13">
            <a:extLst>
              <a:ext uri="{FF2B5EF4-FFF2-40B4-BE49-F238E27FC236}">
                <a16:creationId xmlns:a16="http://schemas.microsoft.com/office/drawing/2014/main" id="{8BE49C98-49AA-4688-B868-EA5C40692AEB}"/>
              </a:ext>
            </a:extLst>
          </p:cNvPr>
          <p:cNvCxnSpPr>
            <a:cxnSpLocks/>
          </p:cNvCxnSpPr>
          <p:nvPr/>
        </p:nvCxnSpPr>
        <p:spPr>
          <a:xfrm flipV="1">
            <a:off x="3843244" y="6035752"/>
            <a:ext cx="372969" cy="4274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75;p13">
            <a:extLst>
              <a:ext uri="{FF2B5EF4-FFF2-40B4-BE49-F238E27FC236}">
                <a16:creationId xmlns:a16="http://schemas.microsoft.com/office/drawing/2014/main" id="{C8ED0EE1-C2C2-4033-B02F-4BF4AB74B30F}"/>
              </a:ext>
            </a:extLst>
          </p:cNvPr>
          <p:cNvCxnSpPr>
            <a:cxnSpLocks/>
          </p:cNvCxnSpPr>
          <p:nvPr/>
        </p:nvCxnSpPr>
        <p:spPr>
          <a:xfrm flipV="1">
            <a:off x="4214839" y="6035741"/>
            <a:ext cx="372969" cy="4274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76;p13">
            <a:extLst>
              <a:ext uri="{FF2B5EF4-FFF2-40B4-BE49-F238E27FC236}">
                <a16:creationId xmlns:a16="http://schemas.microsoft.com/office/drawing/2014/main" id="{3DA93045-8E5A-4D73-BBA3-86B4D7BA3D7D}"/>
              </a:ext>
            </a:extLst>
          </p:cNvPr>
          <p:cNvSpPr txBox="1"/>
          <p:nvPr/>
        </p:nvSpPr>
        <p:spPr>
          <a:xfrm>
            <a:off x="4579132" y="5817691"/>
            <a:ext cx="4442365" cy="52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Step 1: Density and location inference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86;p13">
            <a:extLst>
              <a:ext uri="{FF2B5EF4-FFF2-40B4-BE49-F238E27FC236}">
                <a16:creationId xmlns:a16="http://schemas.microsoft.com/office/drawing/2014/main" id="{395B7F25-FA2B-490F-98A4-9E5EB476D41B}"/>
              </a:ext>
            </a:extLst>
          </p:cNvPr>
          <p:cNvSpPr/>
          <p:nvPr/>
        </p:nvSpPr>
        <p:spPr>
          <a:xfrm>
            <a:off x="6820636" y="4413351"/>
            <a:ext cx="1369769" cy="366415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</a:t>
            </a:r>
            <a:r>
              <a:rPr lang="zh-CN" altLang="zh-CN" sz="1600" b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Φ</a:t>
            </a:r>
            <a:r>
              <a:rPr lang="zh-CN" sz="16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" name="Google Shape;112;p13">
            <a:extLst>
              <a:ext uri="{FF2B5EF4-FFF2-40B4-BE49-F238E27FC236}">
                <a16:creationId xmlns:a16="http://schemas.microsoft.com/office/drawing/2014/main" id="{9A3AC1A6-661D-4E58-BB6E-B9A2DB3AC79D}"/>
              </a:ext>
            </a:extLst>
          </p:cNvPr>
          <p:cNvCxnSpPr/>
          <p:nvPr/>
        </p:nvCxnSpPr>
        <p:spPr>
          <a:xfrm rot="10800000" flipH="1">
            <a:off x="8180502" y="4607855"/>
            <a:ext cx="320563" cy="2192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13;p13">
            <a:extLst>
              <a:ext uri="{FF2B5EF4-FFF2-40B4-BE49-F238E27FC236}">
                <a16:creationId xmlns:a16="http://schemas.microsoft.com/office/drawing/2014/main" id="{8C89E884-1787-4FB2-9396-0C82E095FF47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6493322" y="4607328"/>
            <a:ext cx="327313" cy="527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45" name="Google Shape;56;p13">
            <a:extLst>
              <a:ext uri="{FF2B5EF4-FFF2-40B4-BE49-F238E27FC236}">
                <a16:creationId xmlns:a16="http://schemas.microsoft.com/office/drawing/2014/main" id="{5349F409-1232-4B86-A834-FD1BD9A849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4128" y="3932800"/>
            <a:ext cx="667950" cy="42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Google Shape;84;p13">
            <a:extLst>
              <a:ext uri="{FF2B5EF4-FFF2-40B4-BE49-F238E27FC236}">
                <a16:creationId xmlns:a16="http://schemas.microsoft.com/office/drawing/2014/main" id="{73632D34-4004-45FC-AAED-B5BE6E4636B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4546" y="1834827"/>
            <a:ext cx="1056614" cy="48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8" name="Google Shape;94;p13">
            <a:extLst>
              <a:ext uri="{FF2B5EF4-FFF2-40B4-BE49-F238E27FC236}">
                <a16:creationId xmlns:a16="http://schemas.microsoft.com/office/drawing/2014/main" id="{05715C66-300B-4B9F-8FA2-81C2B951920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90905" y="3783998"/>
            <a:ext cx="2080800" cy="1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4" grpId="0" animBg="1"/>
      <p:bldP spid="67" grpId="0"/>
      <p:bldP spid="1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4B6090ED-C901-4185-A523-DA28E7FD24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22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	     Our Approach: 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Reg-Det bi-knowledge transfer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F7674C-8FBC-4D76-93C4-6144BD59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1" b="21522"/>
          <a:stretch/>
        </p:blipFill>
        <p:spPr>
          <a:xfrm>
            <a:off x="200965" y="391880"/>
            <a:ext cx="2133606" cy="104476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2030FA-22FC-4B88-A472-3A79C48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DAA4-075C-4E74-9455-8A32532A70B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8" name="Google Shape;76;p13">
            <a:extLst>
              <a:ext uri="{FF2B5EF4-FFF2-40B4-BE49-F238E27FC236}">
                <a16:creationId xmlns:a16="http://schemas.microsoft.com/office/drawing/2014/main" id="{3DA93045-8E5A-4D73-BBA3-86B4D7BA3D7D}"/>
              </a:ext>
            </a:extLst>
          </p:cNvPr>
          <p:cNvSpPr txBox="1"/>
          <p:nvPr/>
        </p:nvSpPr>
        <p:spPr>
          <a:xfrm>
            <a:off x="3647167" y="6128976"/>
            <a:ext cx="4442365" cy="52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Step 2: Pseudo ground truth generation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" name="Google Shape;77;p13">
            <a:extLst>
              <a:ext uri="{FF2B5EF4-FFF2-40B4-BE49-F238E27FC236}">
                <a16:creationId xmlns:a16="http://schemas.microsoft.com/office/drawing/2014/main" id="{024981EF-9035-44D9-A4A6-B929F32C70BC}"/>
              </a:ext>
            </a:extLst>
          </p:cNvPr>
          <p:cNvCxnSpPr>
            <a:cxnSpLocks/>
          </p:cNvCxnSpPr>
          <p:nvPr/>
        </p:nvCxnSpPr>
        <p:spPr>
          <a:xfrm flipV="1">
            <a:off x="2731614" y="6390873"/>
            <a:ext cx="799551" cy="678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" name="Google Shape;87;p13">
            <a:extLst>
              <a:ext uri="{FF2B5EF4-FFF2-40B4-BE49-F238E27FC236}">
                <a16:creationId xmlns:a16="http://schemas.microsoft.com/office/drawing/2014/main" id="{ABD0906A-B931-4FF8-ADCE-5A570600A6CA}"/>
              </a:ext>
            </a:extLst>
          </p:cNvPr>
          <p:cNvSpPr/>
          <p:nvPr/>
        </p:nvSpPr>
        <p:spPr>
          <a:xfrm>
            <a:off x="3693872" y="2906018"/>
            <a:ext cx="1097796" cy="284322"/>
          </a:xfrm>
          <a:prstGeom prst="rect">
            <a:avLst/>
          </a:prstGeom>
          <a:solidFill>
            <a:srgbClr val="C9DAF8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i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Det-to-Reg</a:t>
            </a:r>
            <a:r>
              <a:rPr lang="en-US" altLang="zh-CN" sz="1600" b="1" dirty="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1" name="Google Shape;114;p13">
            <a:extLst>
              <a:ext uri="{FF2B5EF4-FFF2-40B4-BE49-F238E27FC236}">
                <a16:creationId xmlns:a16="http://schemas.microsoft.com/office/drawing/2014/main" id="{7C201475-1C4D-44E7-B2DE-F6EC69C19912}"/>
              </a:ext>
            </a:extLst>
          </p:cNvPr>
          <p:cNvCxnSpPr>
            <a:cxnSpLocks/>
          </p:cNvCxnSpPr>
          <p:nvPr/>
        </p:nvCxnSpPr>
        <p:spPr>
          <a:xfrm>
            <a:off x="4791668" y="3048179"/>
            <a:ext cx="292849" cy="1009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E3C4710C-92BA-429A-880D-847E2072465D}"/>
              </a:ext>
            </a:extLst>
          </p:cNvPr>
          <p:cNvCxnSpPr>
            <a:cxnSpLocks/>
          </p:cNvCxnSpPr>
          <p:nvPr/>
        </p:nvCxnSpPr>
        <p:spPr>
          <a:xfrm flipV="1">
            <a:off x="3404388" y="3048179"/>
            <a:ext cx="297924" cy="102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" name="Picture 3">
            <a:extLst>
              <a:ext uri="{FF2B5EF4-FFF2-40B4-BE49-F238E27FC236}">
                <a16:creationId xmlns:a16="http://schemas.microsoft.com/office/drawing/2014/main" id="{897DF7C7-AB6E-4074-ACE6-653286FF6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79" y="2457302"/>
            <a:ext cx="1786319" cy="119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Google Shape;91;p13">
            <a:extLst>
              <a:ext uri="{FF2B5EF4-FFF2-40B4-BE49-F238E27FC236}">
                <a16:creationId xmlns:a16="http://schemas.microsoft.com/office/drawing/2014/main" id="{67290F14-E318-4776-888A-75C22D5B16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367" y="2462316"/>
            <a:ext cx="1786319" cy="121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92;p13">
            <a:extLst>
              <a:ext uri="{FF2B5EF4-FFF2-40B4-BE49-F238E27FC236}">
                <a16:creationId xmlns:a16="http://schemas.microsoft.com/office/drawing/2014/main" id="{6B8EA439-39CF-4DB2-95F4-2826785F8ED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070" y="4030044"/>
            <a:ext cx="1786319" cy="1214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86;p13">
            <a:extLst>
              <a:ext uri="{FF2B5EF4-FFF2-40B4-BE49-F238E27FC236}">
                <a16:creationId xmlns:a16="http://schemas.microsoft.com/office/drawing/2014/main" id="{395B7F25-FA2B-490F-98A4-9E5EB476D41B}"/>
              </a:ext>
            </a:extLst>
          </p:cNvPr>
          <p:cNvSpPr/>
          <p:nvPr/>
        </p:nvSpPr>
        <p:spPr>
          <a:xfrm>
            <a:off x="3685381" y="4485635"/>
            <a:ext cx="1175915" cy="286034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Reg-to-Det</a:t>
            </a:r>
            <a:r>
              <a:rPr lang="zh-CN" altLang="zh-CN" sz="1600" b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 sz="1600" i="1" dirty="0">
                <a:solidFill>
                  <a:srgbClr val="A61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" name="Google Shape;112;p13">
            <a:extLst>
              <a:ext uri="{FF2B5EF4-FFF2-40B4-BE49-F238E27FC236}">
                <a16:creationId xmlns:a16="http://schemas.microsoft.com/office/drawing/2014/main" id="{9A3AC1A6-661D-4E58-BB6E-B9A2DB3AC79D}"/>
              </a:ext>
            </a:extLst>
          </p:cNvPr>
          <p:cNvCxnSpPr/>
          <p:nvPr/>
        </p:nvCxnSpPr>
        <p:spPr>
          <a:xfrm rot="10800000" flipH="1">
            <a:off x="4852793" y="4637469"/>
            <a:ext cx="275196" cy="1711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13;p13">
            <a:extLst>
              <a:ext uri="{FF2B5EF4-FFF2-40B4-BE49-F238E27FC236}">
                <a16:creationId xmlns:a16="http://schemas.microsoft.com/office/drawing/2014/main" id="{8C89E884-1787-4FB2-9396-0C82E095FF47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3404388" y="4637058"/>
            <a:ext cx="280991" cy="411"/>
          </a:xfrm>
          <a:prstGeom prst="straightConnector1">
            <a:avLst/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168" name="Google Shape;94;p13">
            <a:extLst>
              <a:ext uri="{FF2B5EF4-FFF2-40B4-BE49-F238E27FC236}">
                <a16:creationId xmlns:a16="http://schemas.microsoft.com/office/drawing/2014/main" id="{05715C66-300B-4B9F-8FA2-81C2B95192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268" y="3994346"/>
            <a:ext cx="1786319" cy="1214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102;p13">
            <a:extLst>
              <a:ext uri="{FF2B5EF4-FFF2-40B4-BE49-F238E27FC236}">
                <a16:creationId xmlns:a16="http://schemas.microsoft.com/office/drawing/2014/main" id="{9EB58413-EF95-4F3C-9377-CCEAA85FF505}"/>
              </a:ext>
            </a:extLst>
          </p:cNvPr>
          <p:cNvCxnSpPr/>
          <p:nvPr/>
        </p:nvCxnSpPr>
        <p:spPr>
          <a:xfrm rot="10800000" flipH="1">
            <a:off x="3389686" y="2254351"/>
            <a:ext cx="3261048" cy="203822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" name="Google Shape;105;p13">
            <a:extLst>
              <a:ext uri="{FF2B5EF4-FFF2-40B4-BE49-F238E27FC236}">
                <a16:creationId xmlns:a16="http://schemas.microsoft.com/office/drawing/2014/main" id="{87921F23-71E2-40A8-9184-9B2B4DA5AE89}"/>
              </a:ext>
            </a:extLst>
          </p:cNvPr>
          <p:cNvCxnSpPr/>
          <p:nvPr/>
        </p:nvCxnSpPr>
        <p:spPr>
          <a:xfrm>
            <a:off x="3404388" y="5236447"/>
            <a:ext cx="3261048" cy="181751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4" name="Google Shape;99;p13">
            <a:extLst>
              <a:ext uri="{FF2B5EF4-FFF2-40B4-BE49-F238E27FC236}">
                <a16:creationId xmlns:a16="http://schemas.microsoft.com/office/drawing/2014/main" id="{28C95734-5E6E-4756-B8D6-90214E298ABE}"/>
              </a:ext>
            </a:extLst>
          </p:cNvPr>
          <p:cNvSpPr/>
          <p:nvPr/>
        </p:nvSpPr>
        <p:spPr>
          <a:xfrm>
            <a:off x="6665436" y="1881776"/>
            <a:ext cx="1296790" cy="492511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 Map</a:t>
            </a:r>
            <a:endParaRPr sz="16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6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" name="Google Shape;103;p13">
            <a:extLst>
              <a:ext uri="{FF2B5EF4-FFF2-40B4-BE49-F238E27FC236}">
                <a16:creationId xmlns:a16="http://schemas.microsoft.com/office/drawing/2014/main" id="{2F02BF7B-FFEE-4B0A-8AB7-3209BE5D4812}"/>
              </a:ext>
            </a:extLst>
          </p:cNvPr>
          <p:cNvCxnSpPr>
            <a:cxnSpLocks/>
            <a:stCxn id="6168" idx="3"/>
            <a:endCxn id="34" idx="2"/>
          </p:cNvCxnSpPr>
          <p:nvPr/>
        </p:nvCxnSpPr>
        <p:spPr>
          <a:xfrm flipV="1">
            <a:off x="6905587" y="2374287"/>
            <a:ext cx="408244" cy="222707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6" name="Google Shape;111;p13">
            <a:extLst>
              <a:ext uri="{FF2B5EF4-FFF2-40B4-BE49-F238E27FC236}">
                <a16:creationId xmlns:a16="http://schemas.microsoft.com/office/drawing/2014/main" id="{64B0E284-34C9-401B-8910-3D876DD012BE}"/>
              </a:ext>
            </a:extLst>
          </p:cNvPr>
          <p:cNvCxnSpPr/>
          <p:nvPr/>
        </p:nvCxnSpPr>
        <p:spPr>
          <a:xfrm rot="10800000" flipH="1">
            <a:off x="7976928" y="2130374"/>
            <a:ext cx="377030" cy="2998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00;p13">
            <a:extLst>
              <a:ext uri="{FF2B5EF4-FFF2-40B4-BE49-F238E27FC236}">
                <a16:creationId xmlns:a16="http://schemas.microsoft.com/office/drawing/2014/main" id="{A3C33B45-65B6-4151-8788-863A0AB07D94}"/>
              </a:ext>
            </a:extLst>
          </p:cNvPr>
          <p:cNvSpPr/>
          <p:nvPr/>
        </p:nvSpPr>
        <p:spPr>
          <a:xfrm>
            <a:off x="6665436" y="5246322"/>
            <a:ext cx="1398390" cy="489511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Map</a:t>
            </a:r>
            <a:endParaRPr sz="16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dirty="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Fusion </a:t>
            </a:r>
            <a:endParaRPr sz="1600" dirty="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" name="Google Shape;104;p13">
            <a:extLst>
              <a:ext uri="{FF2B5EF4-FFF2-40B4-BE49-F238E27FC236}">
                <a16:creationId xmlns:a16="http://schemas.microsoft.com/office/drawing/2014/main" id="{31DE8298-225D-4192-8BD4-E92B94E561D8}"/>
              </a:ext>
            </a:extLst>
          </p:cNvPr>
          <p:cNvCxnSpPr>
            <a:cxnSpLocks/>
            <a:stCxn id="119" idx="3"/>
            <a:endCxn id="40" idx="0"/>
          </p:cNvCxnSpPr>
          <p:nvPr/>
        </p:nvCxnSpPr>
        <p:spPr>
          <a:xfrm>
            <a:off x="6867098" y="3054548"/>
            <a:ext cx="497533" cy="219177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" name="Google Shape;110;p13">
            <a:extLst>
              <a:ext uri="{FF2B5EF4-FFF2-40B4-BE49-F238E27FC236}">
                <a16:creationId xmlns:a16="http://schemas.microsoft.com/office/drawing/2014/main" id="{97EDBF9F-4137-4C3D-93AD-7606792C68B5}"/>
              </a:ext>
            </a:extLst>
          </p:cNvPr>
          <p:cNvCxnSpPr/>
          <p:nvPr/>
        </p:nvCxnSpPr>
        <p:spPr>
          <a:xfrm rot="10800000" flipH="1">
            <a:off x="8053666" y="5415200"/>
            <a:ext cx="377030" cy="2998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;p13">
            <a:extLst>
              <a:ext uri="{FF2B5EF4-FFF2-40B4-BE49-F238E27FC236}">
                <a16:creationId xmlns:a16="http://schemas.microsoft.com/office/drawing/2014/main" id="{1321447F-E397-4D67-A77A-7C4DEA477435}"/>
              </a:ext>
            </a:extLst>
          </p:cNvPr>
          <p:cNvSpPr/>
          <p:nvPr/>
        </p:nvSpPr>
        <p:spPr>
          <a:xfrm>
            <a:off x="1314256" y="2963162"/>
            <a:ext cx="274409" cy="1700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3;p13">
            <a:extLst>
              <a:ext uri="{FF2B5EF4-FFF2-40B4-BE49-F238E27FC236}">
                <a16:creationId xmlns:a16="http://schemas.microsoft.com/office/drawing/2014/main" id="{E8FF90B5-A1CF-42EF-B2BB-3D9C2BF69D26}"/>
              </a:ext>
            </a:extLst>
          </p:cNvPr>
          <p:cNvSpPr/>
          <p:nvPr/>
        </p:nvSpPr>
        <p:spPr>
          <a:xfrm>
            <a:off x="1337078" y="4601360"/>
            <a:ext cx="274409" cy="17003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CBC61D9-2C9D-43DB-8F42-181AC53B96AD}"/>
              </a:ext>
            </a:extLst>
          </p:cNvPr>
          <p:cNvGrpSpPr/>
          <p:nvPr/>
        </p:nvGrpSpPr>
        <p:grpSpPr>
          <a:xfrm>
            <a:off x="8368111" y="3201295"/>
            <a:ext cx="1734780" cy="1214389"/>
            <a:chOff x="8368111" y="3201295"/>
            <a:chExt cx="1734780" cy="1214389"/>
          </a:xfrm>
        </p:grpSpPr>
        <p:sp>
          <p:nvSpPr>
            <p:cNvPr id="70" name="Google Shape;79;p13">
              <a:extLst>
                <a:ext uri="{FF2B5EF4-FFF2-40B4-BE49-F238E27FC236}">
                  <a16:creationId xmlns:a16="http://schemas.microsoft.com/office/drawing/2014/main" id="{2C5430B3-EF17-404D-AEAB-3CAFCD74A70E}"/>
                </a:ext>
              </a:extLst>
            </p:cNvPr>
            <p:cNvSpPr/>
            <p:nvPr/>
          </p:nvSpPr>
          <p:spPr>
            <a:xfrm>
              <a:off x="8368111" y="3201295"/>
              <a:ext cx="1734780" cy="573666"/>
            </a:xfrm>
            <a:prstGeom prst="rect">
              <a:avLst/>
            </a:prstGeom>
            <a:noFill/>
            <a:ln w="19050" cap="flat" cmpd="sng">
              <a:solidFill>
                <a:srgbClr val="44546A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7068AB3-81F0-4128-B49D-521AF53C86DE}"/>
                </a:ext>
              </a:extLst>
            </p:cNvPr>
            <p:cNvGrpSpPr/>
            <p:nvPr/>
          </p:nvGrpSpPr>
          <p:grpSpPr>
            <a:xfrm>
              <a:off x="8368111" y="3236001"/>
              <a:ext cx="1734780" cy="1179683"/>
              <a:chOff x="8368111" y="3236001"/>
              <a:chExt cx="1734780" cy="1179683"/>
            </a:xfrm>
          </p:grpSpPr>
          <p:pic>
            <p:nvPicPr>
              <p:cNvPr id="71" name="Google Shape;95;p13">
                <a:extLst>
                  <a:ext uri="{FF2B5EF4-FFF2-40B4-BE49-F238E27FC236}">
                    <a16:creationId xmlns:a16="http://schemas.microsoft.com/office/drawing/2014/main" id="{16403581-8378-425F-9048-E9EF63007D38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440726" y="3236001"/>
                <a:ext cx="785509" cy="504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96;p13">
                <a:extLst>
                  <a:ext uri="{FF2B5EF4-FFF2-40B4-BE49-F238E27FC236}">
                    <a16:creationId xmlns:a16="http://schemas.microsoft.com/office/drawing/2014/main" id="{78740B13-AA5A-4B1F-A4E8-8ACA07EA593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9251803" y="3236001"/>
                <a:ext cx="785509" cy="504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97;p13">
                <a:extLst>
                  <a:ext uri="{FF2B5EF4-FFF2-40B4-BE49-F238E27FC236}">
                    <a16:creationId xmlns:a16="http://schemas.microsoft.com/office/drawing/2014/main" id="{401E1E91-E171-412D-97A2-F05E0CB91D66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445452" y="3876730"/>
                <a:ext cx="785509" cy="504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98;p13">
                <a:extLst>
                  <a:ext uri="{FF2B5EF4-FFF2-40B4-BE49-F238E27FC236}">
                    <a16:creationId xmlns:a16="http://schemas.microsoft.com/office/drawing/2014/main" id="{43444F92-DD81-407F-B684-6EF4AC894EBA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256849" y="3872663"/>
                <a:ext cx="785509" cy="5041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Google Shape;101;p13">
                <a:extLst>
                  <a:ext uri="{FF2B5EF4-FFF2-40B4-BE49-F238E27FC236}">
                    <a16:creationId xmlns:a16="http://schemas.microsoft.com/office/drawing/2014/main" id="{87997843-F707-4EF5-9A71-3480ECFDC020}"/>
                  </a:ext>
                </a:extLst>
              </p:cNvPr>
              <p:cNvSpPr/>
              <p:nvPr/>
            </p:nvSpPr>
            <p:spPr>
              <a:xfrm>
                <a:off x="8368111" y="3842018"/>
                <a:ext cx="1734780" cy="573666"/>
              </a:xfrm>
              <a:prstGeom prst="rect">
                <a:avLst/>
              </a:prstGeom>
              <a:noFill/>
              <a:ln w="19050" cap="flat" cmpd="sng">
                <a:solidFill>
                  <a:srgbClr val="44546A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6" name="Google Shape;108;p13">
            <a:extLst>
              <a:ext uri="{FF2B5EF4-FFF2-40B4-BE49-F238E27FC236}">
                <a16:creationId xmlns:a16="http://schemas.microsoft.com/office/drawing/2014/main" id="{15D60805-3630-4B9A-BE54-21136ABCD541}"/>
              </a:ext>
            </a:extLst>
          </p:cNvPr>
          <p:cNvCxnSpPr/>
          <p:nvPr/>
        </p:nvCxnSpPr>
        <p:spPr>
          <a:xfrm flipH="1">
            <a:off x="9223840" y="2809250"/>
            <a:ext cx="1921" cy="377403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09;p13">
            <a:extLst>
              <a:ext uri="{FF2B5EF4-FFF2-40B4-BE49-F238E27FC236}">
                <a16:creationId xmlns:a16="http://schemas.microsoft.com/office/drawing/2014/main" id="{26368272-A1CB-4D8C-BA35-13DA05348854}"/>
              </a:ext>
            </a:extLst>
          </p:cNvPr>
          <p:cNvCxnSpPr/>
          <p:nvPr/>
        </p:nvCxnSpPr>
        <p:spPr>
          <a:xfrm rot="10800000">
            <a:off x="9224809" y="4430328"/>
            <a:ext cx="0" cy="336844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97" name="Picture 5">
            <a:extLst>
              <a:ext uri="{FF2B5EF4-FFF2-40B4-BE49-F238E27FC236}">
                <a16:creationId xmlns:a16="http://schemas.microsoft.com/office/drawing/2014/main" id="{6D7307D1-0C60-4FAE-9E24-2E0314B0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464" y="1616787"/>
            <a:ext cx="1769539" cy="119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3860F12-53D6-4A60-9482-DA810EBBB4A9}"/>
              </a:ext>
            </a:extLst>
          </p:cNvPr>
          <p:cNvSpPr/>
          <p:nvPr/>
        </p:nvSpPr>
        <p:spPr>
          <a:xfrm>
            <a:off x="8641833" y="2443189"/>
            <a:ext cx="383294" cy="344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9938283-15D9-4B10-BD06-1A3019CA0A19}"/>
              </a:ext>
            </a:extLst>
          </p:cNvPr>
          <p:cNvSpPr/>
          <p:nvPr/>
        </p:nvSpPr>
        <p:spPr>
          <a:xfrm>
            <a:off x="9368648" y="1887757"/>
            <a:ext cx="383294" cy="344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2FDBBE9-418D-4978-A2D5-C9F5E5686924}"/>
              </a:ext>
            </a:extLst>
          </p:cNvPr>
          <p:cNvGrpSpPr/>
          <p:nvPr/>
        </p:nvGrpSpPr>
        <p:grpSpPr>
          <a:xfrm>
            <a:off x="8403251" y="4794262"/>
            <a:ext cx="1777092" cy="1195200"/>
            <a:chOff x="8403251" y="4794262"/>
            <a:chExt cx="1777092" cy="1195200"/>
          </a:xfrm>
        </p:grpSpPr>
        <p:pic>
          <p:nvPicPr>
            <p:cNvPr id="8199" name="Picture 7">
              <a:extLst>
                <a:ext uri="{FF2B5EF4-FFF2-40B4-BE49-F238E27FC236}">
                  <a16:creationId xmlns:a16="http://schemas.microsoft.com/office/drawing/2014/main" id="{A6740E9E-69B0-47AD-B811-D458AE99C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3251" y="4794262"/>
              <a:ext cx="1777092" cy="119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Google Shape;92;p13">
              <a:extLst>
                <a:ext uri="{FF2B5EF4-FFF2-40B4-BE49-F238E27FC236}">
                  <a16:creationId xmlns:a16="http://schemas.microsoft.com/office/drawing/2014/main" id="{56EA29FE-EA83-4920-9021-F46C79054A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72651"/>
            <a:stretch/>
          </p:blipFill>
          <p:spPr>
            <a:xfrm>
              <a:off x="8403251" y="4794262"/>
              <a:ext cx="1777092" cy="328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29A72D9B-0886-4399-A4AD-7DE5BFA980A0}"/>
              </a:ext>
            </a:extLst>
          </p:cNvPr>
          <p:cNvSpPr/>
          <p:nvPr/>
        </p:nvSpPr>
        <p:spPr>
          <a:xfrm>
            <a:off x="8421975" y="4792725"/>
            <a:ext cx="383294" cy="344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EFE3A7B-D811-4CAC-8C06-0CECD1C6863C}"/>
              </a:ext>
            </a:extLst>
          </p:cNvPr>
          <p:cNvSpPr/>
          <p:nvPr/>
        </p:nvSpPr>
        <p:spPr>
          <a:xfrm>
            <a:off x="9475059" y="5640145"/>
            <a:ext cx="383294" cy="344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7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37" grpId="0" animBg="1"/>
      <p:bldP spid="38" grpId="0" animBg="1"/>
      <p:bldP spid="97" grpId="0" animBg="1"/>
      <p:bldP spid="9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5"/>
  <p:tag name="ORIGINALWIDTH" val="78.75"/>
  <p:tag name="LATEXADDIN" val="\documentclass{article}&#10;\usepackage{amsmath}&#10;\pagestyle{empty}&#10;\begin{document}&#10;&#10;$\mathcal{S}$&#10;&#10;&#10;\end{document}"/>
  <p:tag name="IGUANATEXSIZE" val="14"/>
  <p:tag name="IGUANATEXCURSOR" val="94"/>
  <p:tag name="TRANSPARENCY" val="True"/>
  <p:tag name="FILENAME" val=""/>
  <p:tag name="LATEXENGINEID" val="0"/>
  <p:tag name="TEMPFOLDER" val="C:\Users\Alena\Download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5"/>
  <p:tag name="ORIGINALWIDTH" val="100.5"/>
  <p:tag name="LATEXADDIN" val="\documentclass{article}&#10;\usepackage{amsmath}&#10;\pagestyle{empty}&#10;\begin{document}&#10;&#10;$\mathcal{T}$&#10;&#10;&#10;\end{document}"/>
  <p:tag name="IGUANATEXSIZE" val="14"/>
  <p:tag name="IGUANATEXCURSOR" val="92"/>
  <p:tag name="TRANSPARENCY" val="True"/>
  <p:tag name="FILENAME" val=""/>
  <p:tag name="LATEXENGINEID" val="0"/>
  <p:tag name="TEMPFOLDER" val="C:\Users\Alena\Download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606</Words>
  <Application>Microsoft Office PowerPoint</Application>
  <PresentationFormat>宽屏</PresentationFormat>
  <Paragraphs>159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Linux Libertine</vt:lpstr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Office 主题​​</vt:lpstr>
      <vt:lpstr>Towards Unsupervised Crowd Counting via Regression-Detection Bi-knowledge Transfer</vt:lpstr>
      <vt:lpstr>      Crowd Counting(CC)</vt:lpstr>
      <vt:lpstr>      Bottom Necks to Open-world CC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Unsupervised Crowd Counting via Regression-Detection Bi-knowledge Transfer</dc:title>
  <dc:creator>yuting liu</dc:creator>
  <cp:lastModifiedBy>yuting liu</cp:lastModifiedBy>
  <cp:revision>83</cp:revision>
  <dcterms:created xsi:type="dcterms:W3CDTF">2020-09-11T06:48:35Z</dcterms:created>
  <dcterms:modified xsi:type="dcterms:W3CDTF">2020-09-16T03:32:57Z</dcterms:modified>
</cp:coreProperties>
</file>